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1" r:id="rId6"/>
    <p:sldId id="260" r:id="rId7"/>
    <p:sldId id="284" r:id="rId8"/>
    <p:sldId id="285" r:id="rId9"/>
    <p:sldId id="286" r:id="rId10"/>
    <p:sldId id="269" r:id="rId11"/>
    <p:sldId id="267" r:id="rId12"/>
    <p:sldId id="263" r:id="rId13"/>
    <p:sldId id="262" r:id="rId14"/>
    <p:sldId id="287" r:id="rId15"/>
    <p:sldId id="283" r:id="rId16"/>
    <p:sldId id="293" r:id="rId17"/>
    <p:sldId id="297" r:id="rId18"/>
    <p:sldId id="301" r:id="rId19"/>
    <p:sldId id="295" r:id="rId20"/>
    <p:sldId id="292" r:id="rId21"/>
    <p:sldId id="298" r:id="rId22"/>
    <p:sldId id="294" r:id="rId23"/>
    <p:sldId id="299" r:id="rId24"/>
    <p:sldId id="270" r:id="rId25"/>
    <p:sldId id="300" r:id="rId26"/>
    <p:sldId id="266" r:id="rId27"/>
    <p:sldId id="282" r:id="rId28"/>
    <p:sldId id="296" r:id="rId29"/>
    <p:sldId id="264" r:id="rId30"/>
    <p:sldId id="265" r:id="rId31"/>
    <p:sldId id="289" r:id="rId32"/>
    <p:sldId id="302" r:id="rId33"/>
    <p:sldId id="290" r:id="rId34"/>
    <p:sldId id="268" r:id="rId35"/>
    <p:sldId id="281" r:id="rId36"/>
    <p:sldId id="280" r:id="rId37"/>
    <p:sldId id="288" r:id="rId38"/>
    <p:sldId id="291" r:id="rId39"/>
    <p:sldId id="271" r:id="rId40"/>
    <p:sldId id="272" r:id="rId41"/>
    <p:sldId id="273" r:id="rId42"/>
    <p:sldId id="279" r:id="rId43"/>
    <p:sldId id="274" r:id="rId44"/>
    <p:sldId id="275" r:id="rId45"/>
    <p:sldId id="276" r:id="rId46"/>
    <p:sldId id="277" r:id="rId47"/>
    <p:sldId id="27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A5A"/>
    <a:srgbClr val="181717"/>
    <a:srgbClr val="121F36"/>
    <a:srgbClr val="041D44"/>
    <a:srgbClr val="203864"/>
    <a:srgbClr val="324D81"/>
    <a:srgbClr val="162A6D"/>
    <a:srgbClr val="598DE1"/>
    <a:srgbClr val="123264"/>
    <a:srgbClr val="1A9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2EA4E-4F0B-455F-8BDE-B611E2A9525C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DEDB1-2F14-4EAB-A465-8B417047F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7C3CD-A6CB-4E78-98E3-97B668C08F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7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5160-3094-46F1-8157-E52DEEB33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B7EF1-9955-4894-A488-33733C625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FD2A2-C2DA-401B-BF70-27C37740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411D8-D343-464E-9707-34CF4C18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DB784-3792-4B2F-97A6-D64F33DC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D028-7B46-4B66-875E-E3B5E34D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142FC-E8DD-47FF-BA3D-C7D86A4ED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57C6C-4982-4DC9-B965-B01B8097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A4D22-CA2E-43F1-A49B-CF627779F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F173-6281-4C5A-8C3E-37EED1A2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55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2126B-AA09-4872-A903-2864D68C4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55C3B7-09F2-423D-B4BC-E0B2B5E02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73702-1DA9-4207-9B56-91CDFE2CE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A890D-EFF6-4D94-98B2-5C249027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52887-4BD2-436B-9E49-2C64B3DA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26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m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画&#10;&#10;描述已自动生成">
            <a:extLst>
              <a:ext uri="{FF2B5EF4-FFF2-40B4-BE49-F238E27FC236}">
                <a16:creationId xmlns:a16="http://schemas.microsoft.com/office/drawing/2014/main" id="{2A0B46DF-EAF2-134A-AE1C-F0995A0305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20808" y="-17929"/>
            <a:ext cx="12192000" cy="6858000"/>
          </a:xfrm>
          <a:prstGeom prst="rect">
            <a:avLst/>
          </a:prstGeom>
        </p:spPr>
      </p:pic>
      <p:pic>
        <p:nvPicPr>
          <p:cNvPr id="3" name="图片 6">
            <a:extLst>
              <a:ext uri="{FF2B5EF4-FFF2-40B4-BE49-F238E27FC236}">
                <a16:creationId xmlns:a16="http://schemas.microsoft.com/office/drawing/2014/main" id="{9653A97C-2188-4E48-BF01-1685B69B3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08" b="85989"/>
          <a:stretch/>
        </p:blipFill>
        <p:spPr>
          <a:xfrm>
            <a:off x="-17928" y="-17929"/>
            <a:ext cx="10182387" cy="6199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483181-48B6-A242-B3E4-D049F116DD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3681" y="132523"/>
            <a:ext cx="1355545" cy="309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4984D7-03FE-4B45-AA06-AD23E3BB779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9592" y="6204137"/>
            <a:ext cx="1711600" cy="6846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BC08994-114F-F648-B544-4CD5AC586D0C}"/>
              </a:ext>
            </a:extLst>
          </p:cNvPr>
          <p:cNvSpPr/>
          <p:nvPr userDrawn="1"/>
        </p:nvSpPr>
        <p:spPr>
          <a:xfrm>
            <a:off x="-45472" y="6442503"/>
            <a:ext cx="16364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Fii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01518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40EB076-B5DB-5F4B-B644-0B616542A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67" b="995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5373E9A6-7C90-2B4F-B789-294AC991222C}"/>
              </a:ext>
            </a:extLst>
          </p:cNvPr>
          <p:cNvSpPr/>
          <p:nvPr userDrawn="1"/>
        </p:nvSpPr>
        <p:spPr>
          <a:xfrm>
            <a:off x="4159329" y="1249661"/>
            <a:ext cx="679372" cy="67937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3CFC59E-F911-1542-8B2D-D7D3E91C348C}"/>
              </a:ext>
            </a:extLst>
          </p:cNvPr>
          <p:cNvSpPr/>
          <p:nvPr userDrawn="1"/>
        </p:nvSpPr>
        <p:spPr>
          <a:xfrm>
            <a:off x="1500873" y="2344943"/>
            <a:ext cx="441871" cy="44187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45B7F57-488E-3042-A7E3-98B92C79C93C}"/>
              </a:ext>
            </a:extLst>
          </p:cNvPr>
          <p:cNvSpPr/>
          <p:nvPr userDrawn="1"/>
        </p:nvSpPr>
        <p:spPr>
          <a:xfrm>
            <a:off x="817353" y="4000550"/>
            <a:ext cx="865983" cy="86598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062AFD4-861D-8D47-9D38-4256E5C1DF81}"/>
              </a:ext>
            </a:extLst>
          </p:cNvPr>
          <p:cNvSpPr/>
          <p:nvPr userDrawn="1"/>
        </p:nvSpPr>
        <p:spPr>
          <a:xfrm>
            <a:off x="564775" y="5022678"/>
            <a:ext cx="731519" cy="73151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F03AD88-F113-C141-8AF8-B8ECB6E77A7F}"/>
              </a:ext>
            </a:extLst>
          </p:cNvPr>
          <p:cNvSpPr/>
          <p:nvPr userDrawn="1"/>
        </p:nvSpPr>
        <p:spPr>
          <a:xfrm>
            <a:off x="10222233" y="3696106"/>
            <a:ext cx="731519" cy="73151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D3325B7-5FFB-9E4C-BEDA-D237F4BBB68B}"/>
              </a:ext>
            </a:extLst>
          </p:cNvPr>
          <p:cNvSpPr/>
          <p:nvPr userDrawn="1"/>
        </p:nvSpPr>
        <p:spPr>
          <a:xfrm>
            <a:off x="8258246" y="2090346"/>
            <a:ext cx="626005" cy="626005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ECE6F9C-3A4F-CD44-89D3-46FB667999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9592" y="6204137"/>
            <a:ext cx="1711600" cy="684640"/>
          </a:xfrm>
          <a:prstGeom prst="rect">
            <a:avLst/>
          </a:prstGeom>
        </p:spPr>
      </p:pic>
      <p:sp>
        <p:nvSpPr>
          <p:cNvPr id="28" name="立方体 27">
            <a:extLst>
              <a:ext uri="{FF2B5EF4-FFF2-40B4-BE49-F238E27FC236}">
                <a16:creationId xmlns:a16="http://schemas.microsoft.com/office/drawing/2014/main" id="{C2A3FB0F-9B57-A744-9649-2359F0821183}"/>
              </a:ext>
            </a:extLst>
          </p:cNvPr>
          <p:cNvSpPr/>
          <p:nvPr userDrawn="1"/>
        </p:nvSpPr>
        <p:spPr>
          <a:xfrm rot="21148275" flipH="1">
            <a:off x="2223752" y="2240675"/>
            <a:ext cx="2302971" cy="2302971"/>
          </a:xfrm>
          <a:prstGeom prst="cube">
            <a:avLst>
              <a:gd name="adj" fmla="val 17743"/>
            </a:avLst>
          </a:prstGeom>
          <a:gradFill>
            <a:gsLst>
              <a:gs pos="0">
                <a:srgbClr val="41C4F0"/>
              </a:gs>
              <a:gs pos="81000">
                <a:srgbClr val="1A1D5A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F9E076D-4B87-4A4C-83F7-342F6462B7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21288196">
            <a:off x="732013" y="847259"/>
            <a:ext cx="5294171" cy="5294171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5F720F9B-144E-E741-9D75-27A4059BB317}"/>
              </a:ext>
            </a:extLst>
          </p:cNvPr>
          <p:cNvSpPr/>
          <p:nvPr userDrawn="1"/>
        </p:nvSpPr>
        <p:spPr>
          <a:xfrm>
            <a:off x="4375174" y="4015565"/>
            <a:ext cx="569223" cy="56922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9C539FB-94C1-4441-B0F6-D6F79128F75E}"/>
              </a:ext>
            </a:extLst>
          </p:cNvPr>
          <p:cNvSpPr/>
          <p:nvPr userDrawn="1"/>
        </p:nvSpPr>
        <p:spPr>
          <a:xfrm>
            <a:off x="2129107" y="4182709"/>
            <a:ext cx="568799" cy="56879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CD4230B-FC15-284D-9F77-444AA119EACA}"/>
              </a:ext>
            </a:extLst>
          </p:cNvPr>
          <p:cNvSpPr/>
          <p:nvPr userDrawn="1"/>
        </p:nvSpPr>
        <p:spPr>
          <a:xfrm>
            <a:off x="2852739" y="2023911"/>
            <a:ext cx="568799" cy="56879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516330D-9C03-40D3-9FAA-EA96F65D8B7D}"/>
              </a:ext>
            </a:extLst>
          </p:cNvPr>
          <p:cNvSpPr txBox="1"/>
          <p:nvPr userDrawn="1"/>
        </p:nvSpPr>
        <p:spPr>
          <a:xfrm>
            <a:off x="20808" y="6563072"/>
            <a:ext cx="171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solidFill>
                  <a:schemeClr val="bg1"/>
                </a:solidFill>
                <a:latin typeface="Helvetica" pitchFamily="2" charset="0"/>
              </a:rPr>
              <a:t>Fii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985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画&#10;&#10;描述已自动生成">
            <a:extLst>
              <a:ext uri="{FF2B5EF4-FFF2-40B4-BE49-F238E27FC236}">
                <a16:creationId xmlns:a16="http://schemas.microsoft.com/office/drawing/2014/main" id="{96B74D98-D2A3-4DBB-9134-B687254AE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"/>
          </a:blip>
          <a:srcRect l="6193" t="31891" r="6704" b="29471"/>
          <a:stretch/>
        </p:blipFill>
        <p:spPr>
          <a:xfrm>
            <a:off x="734190" y="2169197"/>
            <a:ext cx="10619610" cy="2649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DA22C-4DBF-4DBF-A480-1798DB5A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868" y="71706"/>
            <a:ext cx="9751931" cy="455575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7C65-8C3C-4126-B6B8-2FA37E0B1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7726"/>
            <a:ext cx="10515600" cy="5269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962C0-7A3A-4515-8419-EDFDEC02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D3704-46FE-425D-B99A-E2ACA648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D026-2448-4BD2-8B2B-7A543828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2">
            <a:extLst>
              <a:ext uri="{FF2B5EF4-FFF2-40B4-BE49-F238E27FC236}">
                <a16:creationId xmlns:a16="http://schemas.microsoft.com/office/drawing/2014/main" id="{0402B560-6362-4C61-B250-304558D0F4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426" b="29734"/>
          <a:stretch/>
        </p:blipFill>
        <p:spPr>
          <a:xfrm>
            <a:off x="10624923" y="6311900"/>
            <a:ext cx="1533149" cy="481069"/>
          </a:xfrm>
          <a:prstGeom prst="rect">
            <a:avLst/>
          </a:prstGeom>
        </p:spPr>
      </p:pic>
      <p:pic>
        <p:nvPicPr>
          <p:cNvPr id="10" name="图片 15" descr="在地上&#10;&#10;描述已自动生成">
            <a:extLst>
              <a:ext uri="{FF2B5EF4-FFF2-40B4-BE49-F238E27FC236}">
                <a16:creationId xmlns:a16="http://schemas.microsoft.com/office/drawing/2014/main" id="{12A113A9-E28D-49CC-86D2-E2DA9A8D44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12" b="32604"/>
          <a:stretch/>
        </p:blipFill>
        <p:spPr>
          <a:xfrm>
            <a:off x="21333" y="0"/>
            <a:ext cx="1425713" cy="52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6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2A1D-8731-49D4-B7B9-659EA3E3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52062-12BE-4B6E-828E-0A7CD71BD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C23B3-FE36-4606-A511-EA804842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39796-5080-473A-BB45-549D48A85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328B-39F8-4825-A18E-0B37FE10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3279-6423-4D16-8F86-6F96B868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4A118-3DA1-4E4D-813D-44B0800DC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D1E8E-5007-43A5-B662-11E12FB42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D0C8D-58EB-4578-ABBA-E27EB19E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4605D-51CF-46A7-BF40-6FEE592A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63D68-9E5E-459B-83F9-A4C908E6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6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3909-8FAB-48E9-881F-AA347EB8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EF614-00DF-4F7D-BBA5-23164751A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3DF0E-DB25-4F3D-BC3B-53F6AC78C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C6336-B7A1-45BD-9B17-EA8F13CAB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201A1-667B-4201-9742-44C022F10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549D83-804D-413A-9B53-FF5DCEA1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2E7865-4724-4D79-ACCE-C70C29CE8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C929C2-A8AA-448B-9239-E91515F1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2BF3-6A5A-423C-A2DD-EB19D744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6685C-253C-4CF4-851A-C50B22A3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D0B3F-17E6-4C37-97FD-48283124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193B0-D3A2-4D83-81DF-C59DD8E5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8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A10C9-8A79-4A5A-95F7-EA9901DAC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68FB1-9CEC-4F6E-BFD2-7BC6E540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4B924-1D70-4A73-BE36-A9034374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5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0B20-4E25-42FB-BAAC-FE54E54F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8075D-0288-4950-8950-FC673C480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5E356-B800-4995-AB60-AF51A520B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1D88B-271D-4EC9-8F93-F077C45F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32F2D-0B0A-4E8E-A4A9-DA44C20F0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69B44-36C9-422D-A900-023ED2C2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9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13DC-103D-4AD2-A218-CC6D4B1E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663EF-2D0E-4284-B078-423514B3A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EF841-1E1E-49E9-91A8-390583E2C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3AA25-6A55-4913-94FE-67150A5E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41BC8-864D-4E72-8210-5C111413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AAADC-0A27-4518-A4AB-BC13D85C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1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5D2606-C0A3-48E8-B32A-EA4BD78F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54312-5487-4007-879E-DDC8F92E2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61E2A-CDC3-4F5E-8B5F-3A05689CB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5BD6AE-FDC8-4E4C-AEF5-230648A23BC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555DF-52DC-4D44-BD57-41ADD93CA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8BDB1-0453-4FA4-9066-6CEA3A444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DE08C6-576B-4741-9A47-7AEBDBB3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7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oedk.rice.edu/apollobvm/" TargetMode="External"/><Relationship Id="rId7" Type="http://schemas.openxmlformats.org/officeDocument/2006/relationships/hyperlink" Target="https://op-vent.stanford.edu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e-vent.mit.edu/" TargetMode="External"/><Relationship Id="rId10" Type="http://schemas.openxmlformats.org/officeDocument/2006/relationships/hyperlink" Target="https://github.com/PubInv/covid19-vent-list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pl%C3%A1stico-combustible-manguera-neum%C3%A1tica-transferencia/dp/B01F4BJ7PI/ref=sr_1_1?dchild=1&amp;keywords=5mm+soft+tube&amp;qid=1589344768&amp;sr=8-1" TargetMode="External"/><Relationship Id="rId13" Type="http://schemas.openxmlformats.org/officeDocument/2006/relationships/hyperlink" Target="https://www.amazon.com/dp/B01MCVOZJO/ref=sspa_dk_detail_0?pd_rd_i=B01MCVOZJO&amp;pd_rd_w=LiMNs&amp;pf_rd_p=48d372c1-f7e1-4b8b-9d02-4bd86f5158c5&amp;pd_rd_wg=Ip795&amp;pf_rd_r=BQN9CJGH171GCJN4SXAX&amp;pd_rd_r=64ce736b-eae4-4682-9810-0e88d5a24ec6&amp;spLa=ZW5jcnlwdGVkUXVhbGlmaWVyPUExRzJKRk40T0VHQkNSJmVuY3J5cHRlZElkPUEwNjA4OTAxMlVSSERFSThWNTNRUiZlbmNyeXB0ZWRBZElkPUEwMzA4MTczMzQ5VzBKMzRIN05FNyZ3aWRnZXROYW1lPXNwX2RldGFpbCZhY3Rpb249Y2xpY2tSZWRpcmVjdCZkb05vdExvZ0NsaWNrPXRydWU&amp;th=1" TargetMode="External"/><Relationship Id="rId18" Type="http://schemas.openxmlformats.org/officeDocument/2006/relationships/hyperlink" Target="https://www.amazon.com/dp/B01MU5XLUC/ref=sspa_dk_detail_4?pd_rd_i=B01MU5XLUC&amp;pd_rd_w=kSOqn&amp;pf_rd_p=a64be657-55f3-4b6a-91aa-17a31a8febb4&amp;pd_rd_wg=vwlmW&amp;pf_rd_r=ZPFNBMQSSB6H3M072PWP&amp;pd_rd_r=0eae90e7-9062-4265-ae1b-e020218abca7&amp;spLa=ZW5jcnlwdGVkUXVhbGlmaWVyPUEyQlhGNEhDSEQ0WFRRJmVuY3J5cHRlZElkPUEwNjgyNDA0SUZTWURFWEFWRVlNJmVuY3J5cHRlZEFkSWQ9QTA2NTc1NDYyTU5HVUw4UTVEWFQ1JndpZGdldE5hbWU9c3BfZGV0YWlsX3RoZW1hdGljJmFjdGlvbj1jbGlja1JlZGlyZWN0JmRvTm90TG9nQ2xpY2s9dHJ1ZQ&amp;th=1" TargetMode="External"/><Relationship Id="rId3" Type="http://schemas.openxmlformats.org/officeDocument/2006/relationships/hyperlink" Target="https://www.amazon.com/Eviciv-Portable-Monitor-Display-1024X600/dp/B07L6WT77H/ref=sr_1_9?dchild=1&amp;keywords=raspberry%2Bpi%2B4%2Btouchscreen&amp;qid=1589342777&amp;sr=8-9&amp;th=1" TargetMode="External"/><Relationship Id="rId7" Type="http://schemas.openxmlformats.org/officeDocument/2006/relationships/hyperlink" Target="https://www.amazon.com/Tailonz-Pneumatic-Polyurethane-Meter-32-8ft/dp/B07RJ1BYKV/ref=pd_bxgy_img_2/139-5218400-5873425?_encoding=UTF8&amp;pd_rd_i=B07RJ1BYKV&amp;pd_rd_r=6be0e6c7-d2c9-453e-8787-f082ab292089&amp;pd_rd_w=0XJAl&amp;pd_rd_wg=ckplq&amp;pf_rd_p=7a6bc5c0-cfeb-4154-b2f9-fb32e87e9c63&amp;pf_rd_r=PDNACWDJ38KZMVDG9GMD&amp;psc=1&amp;refRID=PDNACWDJ38KZMVDG9GMD" TargetMode="External"/><Relationship Id="rId12" Type="http://schemas.openxmlformats.org/officeDocument/2006/relationships/hyperlink" Target="https://www.amazon.com/HiLetgo-Temperature-Humidity-Digital-3-3V-5V/dp/B01DKC2GQ0/ref=sr_1_5?crid=1XY4KLKJ5DBJI&amp;dchild=1&amp;keywords=arduino+temperature+and+humidity+sensor&amp;qid=1589345562&amp;sprefix=arduino+temp%2Caps%2C171&amp;sr=8-5" TargetMode="External"/><Relationship Id="rId17" Type="http://schemas.openxmlformats.org/officeDocument/2006/relationships/hyperlink" Target="https://www.amazon.com/Tenergy-Balance-Charger-Airsoft-Connector/dp/B004FGWY54/ref=sr_1_4_sspa?crid=5B0FEYTF8O6U&amp;dchild=1&amp;keywords=lipo+battery+charger&amp;qid=1589423734&amp;sprefix=LiPo+Battery+%2Caps%2C175&amp;sr=8-4-spons&amp;psc=1&amp;spLa=ZW5jcnlwdGVkUXVhbGlmaWVyPUEyMjVITUdVOUUwRUs3JmVuY3J5cHRlZElkPUEwMTAyMDk1MUVBRFZWVENNSko5NCZlbmNyeXB0ZWRBZElkPUEwNzMzODk3MVFFQklFUVNCMjVQMyZ3aWRnZXROYW1lPXNwX2F0ZiZhY3Rpb249Y2xpY2tSZWRpcmVjdCZkb05vdExvZ0NsaWNrPXRydWU=" TargetMode="External"/><Relationship Id="rId2" Type="http://schemas.openxmlformats.org/officeDocument/2006/relationships/hyperlink" Target="https://www.amazon.com/CanaKit-Raspberry-4GB-Starter-Kit/dp/B07V5JTMV9/ref=sr_1_1_sspa?crid=2CSWP5CWAR9Q8&amp;dchild=1&amp;keywords=raspberry%2Bpi%2B4&amp;qid=1589342519&amp;sprefix=ras%2Caps%2C165&amp;sr=8-1-spons&amp;spLa=ZW5jcnlwdGVkUXVhbGlmaWVyPUFWSDA1MjkwQ1hXRlImZW5jcnlwdGVkSWQ9QTA4NDAwNDEyRDk4QTFEUVBITFJNJmVuY3J5cHRlZEFkSWQ9QTA3NDk3NzJTNFFHR0I2VEpMN0Mmd2lkZ2V0TmFtZT1zcF9hdGYmYWN0aW9uPWNsaWNrUmVkaXJlY3QmZG9Ob3RMb2dDbGljaz10cnVl&amp;th=1" TargetMode="External"/><Relationship Id="rId16" Type="http://schemas.openxmlformats.org/officeDocument/2006/relationships/hyperlink" Target="https://www.amazon.com/melasta-Airplane-Helicopter-Quadcopter-Certificated/dp/B01M1ICI8Z/ref=pd_bxgy_img_3/139-5218400-5873425?_encoding=UTF8&amp;pd_rd_i=B01M1ICI8Z&amp;pd_rd_r=9cde4e35-cbf1-43d9-a5ab-3ad447ae4376&amp;pd_rd_w=n6lzm&amp;pd_rd_wg=npjdM&amp;pf_rd_p=7a6bc5c0-cfeb-4154-b2f9-fb32e87e9c63&amp;pf_rd_r=RVEZKKFTCNZDRF15862B&amp;psc=1&amp;refRID=RVEZKKFTCNZDRF15862B" TargetMode="External"/><Relationship Id="rId20" Type="http://schemas.openxmlformats.org/officeDocument/2006/relationships/hyperlink" Target="https://www.amazon.com/Bag-Balloons-Assorted-Color-Latex/dp/B00MU8YBUU/ref=sr_1_43?dchild=1&amp;keywords=balloon+thick&amp;qid=1589428061&amp;sr=8-4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4inch-Normally-Closed-Electric-Solenoid/dp/B074Z5SDG3/ref=sr_1_1?dchild=1&amp;keywords=solenoid+valve&amp;qid=1589408964&amp;sr=8-1" TargetMode="External"/><Relationship Id="rId11" Type="http://schemas.openxmlformats.org/officeDocument/2006/relationships/hyperlink" Target="https://www.amazon.com/HiLetgo-Precision-BMP280-3-3-Atmospheric-Pressure/dp/B07VNDZ6N4/ref=sr_1_1_sspa?dchild=1&amp;keywords=bmp280&amp;qid=1589403656&amp;sr=8-1-spons&amp;spLa=ZW5jcnlwdGVkUXVhbGlmaWVyPUFLUjFNS0Q0MkFNMEsmZW5jcnlwdGVkSWQ9QTA3MTk4MzkyOUtHUU5FM1A0OEVaJmVuY3J5cHRlZEFkSWQ9QTA2NzA0NTIxUDZDOVROOU1PQkRCJndpZGdldE5hbWU9c3BfYXRmJmFjdGlvbj1jbGlja1JlZGlyZWN0JmRvTm90TG9nQ2xpY2s9dHJ1ZQ&amp;th=1" TargetMode="External"/><Relationship Id="rId5" Type="http://schemas.openxmlformats.org/officeDocument/2006/relationships/hyperlink" Target="https://www.amazon.com/dp/B07C3ZLPWG/ref=sr_1_1?dchild=1&amp;keywords=edf&amp;qid=1589344297&amp;sr=8-1&amp;th=1" TargetMode="External"/><Relationship Id="rId15" Type="http://schemas.openxmlformats.org/officeDocument/2006/relationships/hyperlink" Target="https://www.amazon.com/Disposable-Universal-Replacement-Airsense10-Aircurve10/dp/B07SLRCJH1/ref=sr_1_30?dchild=1&amp;keywords=ventilator+filter&amp;qid=1589404158&amp;sr=8-30#customerReviews" TargetMode="External"/><Relationship Id="rId10" Type="http://schemas.openxmlformats.org/officeDocument/2006/relationships/hyperlink" Target="https://www.amazon.com/Adafruit-Ported-Pressure-Sensor-Breakout/dp/B07JP4Y7S8/ref=sr_1_4?dchild=1&amp;keywords=Pressure+Sensor&amp;qid=1589345369&amp;sr=8-4" TargetMode="External"/><Relationship Id="rId19" Type="http://schemas.openxmlformats.org/officeDocument/2006/relationships/hyperlink" Target="https://www.amazon.com/Gorilla-Epoxy-Minute-ounce-Syringe/dp/B01M7VD07W/ref=sr_1_2?dchild=1&amp;keywords=2%2Bpart%2Bglue&amp;qid=1589427976&amp;sr=8-2&amp;th=1" TargetMode="External"/><Relationship Id="rId4" Type="http://schemas.openxmlformats.org/officeDocument/2006/relationships/hyperlink" Target="https://www.amazon.com/SIKAF-MALL-Digital-Consistency-Controler/dp/B06WVM46KB/ref=sr_1_7?dchild=1&amp;keywords=edf+pwm&amp;qid=1589410883&amp;sr=8-7" TargetMode="External"/><Relationship Id="rId9" Type="http://schemas.openxmlformats.org/officeDocument/2006/relationships/hyperlink" Target="https://www.amazon.com/Onyehn-Mosfet-Button-Arduino-Raspberry/dp/B07GLNCRR4/ref=sr_1_3?dchild=1&amp;keywords=solenoid+driver&amp;qid=1589410118&amp;sr=8-3#customerReviews" TargetMode="External"/><Relationship Id="rId14" Type="http://schemas.openxmlformats.org/officeDocument/2006/relationships/hyperlink" Target="https://www.amazon.com/ALITOVE-Universal-Regulated-Switching-Transformer/dp/B06XJVYDDW/ref=sr_1_2_sspa?dchild=1&amp;keywords=12v%2Bpower%2Bsupply%2B50a&amp;qid=1589403831&amp;sr=8-2-spons&amp;spLa=ZW5jcnlwdGVkUXVhbGlmaWVyPUEyMEtTVVNLQ1VDNEJCJmVuY3J5cHRlZElkPUEwMTM0MTg5V1JaU0VHQVNYVTU3JmVuY3J5cHRlZEFkSWQ9QTAyODE4MzczQlRPMzJESlk0T1QwJndpZGdldE5hbWU9c3BfYXRmJmFjdGlvbj1jbGlja1JlZGlyZWN0JmRvTm90TG9nQ2xpY2s9dHJ1ZQ&amp;th=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5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13" Type="http://schemas.openxmlformats.org/officeDocument/2006/relationships/hyperlink" Target="https://www.youtube.com/watch?v=Wg2jm-8wD6U&amp;feature=youtu.be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tiff"/><Relationship Id="rId12" Type="http://schemas.openxmlformats.org/officeDocument/2006/relationships/hyperlink" Target="https://www.teknic.com/open-source-ventilator-prototype-covid-19-patients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tiff"/><Relationship Id="rId11" Type="http://schemas.openxmlformats.org/officeDocument/2006/relationships/image" Target="../media/image68.tiff"/><Relationship Id="rId5" Type="http://schemas.openxmlformats.org/officeDocument/2006/relationships/image" Target="../media/image62.tiff"/><Relationship Id="rId10" Type="http://schemas.openxmlformats.org/officeDocument/2006/relationships/image" Target="../media/image67.tiff"/><Relationship Id="rId4" Type="http://schemas.openxmlformats.org/officeDocument/2006/relationships/image" Target="../media/image61.tiff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KQcst4obkQ?start=351&amp;feature=oembe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ocket_mask" TargetMode="External"/><Relationship Id="rId3" Type="http://schemas.openxmlformats.org/officeDocument/2006/relationships/image" Target="../media/image79.jpeg"/><Relationship Id="rId7" Type="http://schemas.openxmlformats.org/officeDocument/2006/relationships/hyperlink" Target="https://en.wikipedia.org/wiki/Mouth-to-mouth_ventilation" TargetMode="External"/><Relationship Id="rId2" Type="http://schemas.openxmlformats.org/officeDocument/2006/relationships/hyperlink" Target="https://en.wikipedia.org/wiki/File:Ballon_ventilation_1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Positive-pressure_ventilation" TargetMode="External"/><Relationship Id="rId5" Type="http://schemas.openxmlformats.org/officeDocument/2006/relationships/image" Target="../media/image80.jpeg"/><Relationship Id="rId4" Type="http://schemas.openxmlformats.org/officeDocument/2006/relationships/hyperlink" Target="https://en.wikipedia.org/wiki/File:Bag_valve_mask.jp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44D9-F72D-493E-AAEE-901A87FDD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27EEA-6A7F-45D9-AD8E-42E4F1A8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20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AE4C-5D96-4852-8471-D3ED69A0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Open-Source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13F01-790F-471E-B797-BFB00C67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25" y="3623197"/>
            <a:ext cx="2125812" cy="1594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CE266E-8A8F-4AB3-811B-86936988FB33}"/>
              </a:ext>
            </a:extLst>
          </p:cNvPr>
          <p:cNvSpPr txBox="1"/>
          <p:nvPr/>
        </p:nvSpPr>
        <p:spPr>
          <a:xfrm>
            <a:off x="1159447" y="1078213"/>
            <a:ext cx="209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“Press the Bag” Solutions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F0CC9-6631-4FDC-BC39-96C3E07721DE}"/>
              </a:ext>
            </a:extLst>
          </p:cNvPr>
          <p:cNvSpPr txBox="1"/>
          <p:nvPr/>
        </p:nvSpPr>
        <p:spPr>
          <a:xfrm>
            <a:off x="6005100" y="1078213"/>
            <a:ext cx="209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“Tune the Flow” Solutions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136ED6-880A-43B9-9036-8268838DF010}"/>
              </a:ext>
            </a:extLst>
          </p:cNvPr>
          <p:cNvSpPr/>
          <p:nvPr/>
        </p:nvSpPr>
        <p:spPr>
          <a:xfrm>
            <a:off x="1159447" y="5196227"/>
            <a:ext cx="2101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http://oedk.rice.edu/apollobvm/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5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E6EC104B-652A-4695-8E54-7A782C593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447" y="1770870"/>
            <a:ext cx="2043918" cy="13887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A8D10F-713D-4791-93C2-FA5DAA7C7FB7}"/>
              </a:ext>
            </a:extLst>
          </p:cNvPr>
          <p:cNvSpPr/>
          <p:nvPr/>
        </p:nvSpPr>
        <p:spPr>
          <a:xfrm>
            <a:off x="1169680" y="3136859"/>
            <a:ext cx="15295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https://e-vent.mit.edu/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0BD057-D698-4DE6-B6C8-920C3DE39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100" y="1894576"/>
            <a:ext cx="2318890" cy="13043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BAB1DF-26BC-4326-A1AC-1B04BB164736}"/>
              </a:ext>
            </a:extLst>
          </p:cNvPr>
          <p:cNvSpPr/>
          <p:nvPr/>
        </p:nvSpPr>
        <p:spPr>
          <a:xfrm>
            <a:off x="6269176" y="3164256"/>
            <a:ext cx="19335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https://op-vent.stanford.edu/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3EDC21-62A1-43A8-B3EF-10EC955D13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948" y="3708310"/>
            <a:ext cx="2581998" cy="14241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EC0E40-8F6C-4393-BAB1-36202BB850C0}"/>
              </a:ext>
            </a:extLst>
          </p:cNvPr>
          <p:cNvSpPr/>
          <p:nvPr/>
        </p:nvSpPr>
        <p:spPr>
          <a:xfrm>
            <a:off x="6653095" y="5160180"/>
            <a:ext cx="11657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Tesla Ventilator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7EC85A-38C8-493E-AC1C-8720539F95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465" y="2546764"/>
            <a:ext cx="1594360" cy="15943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1A82B64-3AA9-4DB2-9ED4-9E7D51B597E4}"/>
              </a:ext>
            </a:extLst>
          </p:cNvPr>
          <p:cNvSpPr/>
          <p:nvPr/>
        </p:nvSpPr>
        <p:spPr>
          <a:xfrm>
            <a:off x="979884" y="5932377"/>
            <a:ext cx="4583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100+ open-source ventilators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https://github.com/PubInv/covid19-vent-list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123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7535472-99E7-48B0-93D1-625BBA737F93}"/>
              </a:ext>
            </a:extLst>
          </p:cNvPr>
          <p:cNvSpPr/>
          <p:nvPr/>
        </p:nvSpPr>
        <p:spPr>
          <a:xfrm>
            <a:off x="146838" y="947772"/>
            <a:ext cx="10411620" cy="5910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nector: Elbow 59">
            <a:extLst>
              <a:ext uri="{FF2B5EF4-FFF2-40B4-BE49-F238E27FC236}">
                <a16:creationId xmlns:a16="http://schemas.microsoft.com/office/drawing/2014/main" id="{7052E9E5-628E-476D-9A0A-B4BE9C9AF7AA}"/>
              </a:ext>
            </a:extLst>
          </p:cNvPr>
          <p:cNvCxnSpPr>
            <a:cxnSpLocks/>
            <a:stCxn id="69" idx="0"/>
            <a:endCxn id="184" idx="0"/>
          </p:cNvCxnSpPr>
          <p:nvPr/>
        </p:nvCxnSpPr>
        <p:spPr>
          <a:xfrm rot="5400000" flipH="1" flipV="1">
            <a:off x="7930187" y="3869700"/>
            <a:ext cx="459485" cy="260184"/>
          </a:xfrm>
          <a:prstGeom prst="curvedConnector2">
            <a:avLst/>
          </a:prstGeom>
          <a:ln w="152400">
            <a:solidFill>
              <a:srgbClr val="F1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59">
            <a:extLst>
              <a:ext uri="{FF2B5EF4-FFF2-40B4-BE49-F238E27FC236}">
                <a16:creationId xmlns:a16="http://schemas.microsoft.com/office/drawing/2014/main" id="{710B5C8A-D3D7-4FDF-895B-8DFDBE43B00A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>
            <a:off x="6223421" y="2972233"/>
            <a:ext cx="2936909" cy="100260"/>
          </a:xfrm>
          <a:prstGeom prst="curvedConnector3">
            <a:avLst>
              <a:gd name="adj1" fmla="val 50000"/>
            </a:avLst>
          </a:prstGeom>
          <a:ln w="28575">
            <a:solidFill>
              <a:srgbClr val="BCB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59">
            <a:extLst>
              <a:ext uri="{FF2B5EF4-FFF2-40B4-BE49-F238E27FC236}">
                <a16:creationId xmlns:a16="http://schemas.microsoft.com/office/drawing/2014/main" id="{88A3EEB5-42C1-4588-B3CC-F33AEFF05B5A}"/>
              </a:ext>
            </a:extLst>
          </p:cNvPr>
          <p:cNvCxnSpPr>
            <a:cxnSpLocks/>
            <a:stCxn id="125" idx="3"/>
            <a:endCxn id="118" idx="0"/>
          </p:cNvCxnSpPr>
          <p:nvPr/>
        </p:nvCxnSpPr>
        <p:spPr>
          <a:xfrm>
            <a:off x="6222468" y="2263090"/>
            <a:ext cx="382916" cy="12565"/>
          </a:xfrm>
          <a:prstGeom prst="curvedConnector3">
            <a:avLst>
              <a:gd name="adj1" fmla="val 50000"/>
            </a:avLst>
          </a:prstGeom>
          <a:ln w="152400">
            <a:solidFill>
              <a:srgbClr val="F1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59">
            <a:extLst>
              <a:ext uri="{FF2B5EF4-FFF2-40B4-BE49-F238E27FC236}">
                <a16:creationId xmlns:a16="http://schemas.microsoft.com/office/drawing/2014/main" id="{58CB687D-F523-4DC4-B960-CEC8CC08E5D8}"/>
              </a:ext>
            </a:extLst>
          </p:cNvPr>
          <p:cNvCxnSpPr>
            <a:cxnSpLocks/>
            <a:stCxn id="15" idx="2"/>
            <a:endCxn id="92" idx="3"/>
          </p:cNvCxnSpPr>
          <p:nvPr/>
        </p:nvCxnSpPr>
        <p:spPr>
          <a:xfrm rot="5400000">
            <a:off x="2166493" y="2259675"/>
            <a:ext cx="197138" cy="1449700"/>
          </a:xfrm>
          <a:prstGeom prst="curvedConnector2">
            <a:avLst/>
          </a:prstGeom>
          <a:ln w="57150">
            <a:solidFill>
              <a:srgbClr val="F1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ray Man Profile PNG Clip arts for Web - Clip arts free PNG ...">
            <a:extLst>
              <a:ext uri="{FF2B5EF4-FFF2-40B4-BE49-F238E27FC236}">
                <a16:creationId xmlns:a16="http://schemas.microsoft.com/office/drawing/2014/main" id="{C36D7709-B297-4555-94F6-4F0124FA2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07174" y="1162012"/>
            <a:ext cx="2156544" cy="290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D88E33-5C49-45A9-9F6A-5BFC4580A07F}"/>
              </a:ext>
            </a:extLst>
          </p:cNvPr>
          <p:cNvSpPr txBox="1"/>
          <p:nvPr/>
        </p:nvSpPr>
        <p:spPr>
          <a:xfrm>
            <a:off x="516048" y="2924442"/>
            <a:ext cx="715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5C7651-410F-4F53-9B1C-72BF46B191E9}"/>
              </a:ext>
            </a:extLst>
          </p:cNvPr>
          <p:cNvSpPr/>
          <p:nvPr/>
        </p:nvSpPr>
        <p:spPr>
          <a:xfrm>
            <a:off x="9057234" y="2347578"/>
            <a:ext cx="686154" cy="1131247"/>
          </a:xfrm>
          <a:custGeom>
            <a:avLst/>
            <a:gdLst>
              <a:gd name="connsiteX0" fmla="*/ 0 w 686092"/>
              <a:gd name="connsiteY0" fmla="*/ 560147 h 1120293"/>
              <a:gd name="connsiteX1" fmla="*/ 343046 w 686092"/>
              <a:gd name="connsiteY1" fmla="*/ 0 h 1120293"/>
              <a:gd name="connsiteX2" fmla="*/ 686092 w 686092"/>
              <a:gd name="connsiteY2" fmla="*/ 560147 h 1120293"/>
              <a:gd name="connsiteX3" fmla="*/ 343046 w 686092"/>
              <a:gd name="connsiteY3" fmla="*/ 1120294 h 1120293"/>
              <a:gd name="connsiteX4" fmla="*/ 0 w 686092"/>
              <a:gd name="connsiteY4" fmla="*/ 560147 h 1120293"/>
              <a:gd name="connsiteX0" fmla="*/ 0 w 686092"/>
              <a:gd name="connsiteY0" fmla="*/ 612042 h 1172189"/>
              <a:gd name="connsiteX1" fmla="*/ 343046 w 686092"/>
              <a:gd name="connsiteY1" fmla="*/ 51895 h 1172189"/>
              <a:gd name="connsiteX2" fmla="*/ 686092 w 686092"/>
              <a:gd name="connsiteY2" fmla="*/ 612042 h 1172189"/>
              <a:gd name="connsiteX3" fmla="*/ 343046 w 686092"/>
              <a:gd name="connsiteY3" fmla="*/ 1172189 h 1172189"/>
              <a:gd name="connsiteX4" fmla="*/ 0 w 686092"/>
              <a:gd name="connsiteY4" fmla="*/ 612042 h 1172189"/>
              <a:gd name="connsiteX0" fmla="*/ 959 w 687051"/>
              <a:gd name="connsiteY0" fmla="*/ 603659 h 1117542"/>
              <a:gd name="connsiteX1" fmla="*/ 344005 w 687051"/>
              <a:gd name="connsiteY1" fmla="*/ 43512 h 1117542"/>
              <a:gd name="connsiteX2" fmla="*/ 687051 w 687051"/>
              <a:gd name="connsiteY2" fmla="*/ 603659 h 1117542"/>
              <a:gd name="connsiteX3" fmla="*/ 471912 w 687051"/>
              <a:gd name="connsiteY3" fmla="*/ 1117542 h 1117542"/>
              <a:gd name="connsiteX4" fmla="*/ 959 w 687051"/>
              <a:gd name="connsiteY4" fmla="*/ 603659 h 1117542"/>
              <a:gd name="connsiteX0" fmla="*/ 531 w 686623"/>
              <a:gd name="connsiteY0" fmla="*/ 611427 h 1125310"/>
              <a:gd name="connsiteX1" fmla="*/ 373512 w 686623"/>
              <a:gd name="connsiteY1" fmla="*/ 43116 h 1125310"/>
              <a:gd name="connsiteX2" fmla="*/ 686623 w 686623"/>
              <a:gd name="connsiteY2" fmla="*/ 611427 h 1125310"/>
              <a:gd name="connsiteX3" fmla="*/ 471484 w 686623"/>
              <a:gd name="connsiteY3" fmla="*/ 1125310 h 1125310"/>
              <a:gd name="connsiteX4" fmla="*/ 531 w 686623"/>
              <a:gd name="connsiteY4" fmla="*/ 611427 h 1125310"/>
              <a:gd name="connsiteX0" fmla="*/ 62 w 686154"/>
              <a:gd name="connsiteY0" fmla="*/ 611427 h 1125310"/>
              <a:gd name="connsiteX1" fmla="*/ 373043 w 686154"/>
              <a:gd name="connsiteY1" fmla="*/ 43116 h 1125310"/>
              <a:gd name="connsiteX2" fmla="*/ 686154 w 686154"/>
              <a:gd name="connsiteY2" fmla="*/ 611427 h 1125310"/>
              <a:gd name="connsiteX3" fmla="*/ 471015 w 686154"/>
              <a:gd name="connsiteY3" fmla="*/ 1125310 h 1125310"/>
              <a:gd name="connsiteX4" fmla="*/ 62 w 686154"/>
              <a:gd name="connsiteY4" fmla="*/ 611427 h 1125310"/>
              <a:gd name="connsiteX0" fmla="*/ 62 w 686154"/>
              <a:gd name="connsiteY0" fmla="*/ 617364 h 1131247"/>
              <a:gd name="connsiteX1" fmla="*/ 373043 w 686154"/>
              <a:gd name="connsiteY1" fmla="*/ 49053 h 1131247"/>
              <a:gd name="connsiteX2" fmla="*/ 686154 w 686154"/>
              <a:gd name="connsiteY2" fmla="*/ 617364 h 1131247"/>
              <a:gd name="connsiteX3" fmla="*/ 471015 w 686154"/>
              <a:gd name="connsiteY3" fmla="*/ 1131247 h 1131247"/>
              <a:gd name="connsiteX4" fmla="*/ 62 w 686154"/>
              <a:gd name="connsiteY4" fmla="*/ 617364 h 113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154" h="1131247">
                <a:moveTo>
                  <a:pt x="62" y="617364"/>
                </a:moveTo>
                <a:cubicBezTo>
                  <a:pt x="-5381" y="339027"/>
                  <a:pt x="349591" y="-157776"/>
                  <a:pt x="373043" y="49053"/>
                </a:cubicBezTo>
                <a:cubicBezTo>
                  <a:pt x="396495" y="255882"/>
                  <a:pt x="686154" y="308003"/>
                  <a:pt x="686154" y="617364"/>
                </a:cubicBezTo>
                <a:cubicBezTo>
                  <a:pt x="686154" y="926725"/>
                  <a:pt x="660474" y="1131247"/>
                  <a:pt x="471015" y="1131247"/>
                </a:cubicBezTo>
                <a:cubicBezTo>
                  <a:pt x="281556" y="1131247"/>
                  <a:pt x="5505" y="895701"/>
                  <a:pt x="62" y="617364"/>
                </a:cubicBezTo>
                <a:close/>
              </a:path>
            </a:pathLst>
          </a:custGeom>
          <a:solidFill>
            <a:srgbClr val="A1D6E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088BDE-AEA7-423D-8918-35497F80CE6E}"/>
              </a:ext>
            </a:extLst>
          </p:cNvPr>
          <p:cNvSpPr/>
          <p:nvPr/>
        </p:nvSpPr>
        <p:spPr>
          <a:xfrm>
            <a:off x="1633542" y="3256063"/>
            <a:ext cx="2149262" cy="2013022"/>
          </a:xfrm>
          <a:prstGeom prst="roundRect">
            <a:avLst>
              <a:gd name="adj" fmla="val 0"/>
            </a:avLst>
          </a:prstGeom>
          <a:solidFill>
            <a:srgbClr val="F1F1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EDA772-D781-46F3-B1BD-283BCF324805}"/>
              </a:ext>
            </a:extLst>
          </p:cNvPr>
          <p:cNvSpPr/>
          <p:nvPr/>
        </p:nvSpPr>
        <p:spPr>
          <a:xfrm>
            <a:off x="1760590" y="3944536"/>
            <a:ext cx="1144080" cy="1221491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B9CEC7-68FE-4406-9ED5-CB8FCFB5F8FD}"/>
              </a:ext>
            </a:extLst>
          </p:cNvPr>
          <p:cNvSpPr/>
          <p:nvPr/>
        </p:nvSpPr>
        <p:spPr>
          <a:xfrm>
            <a:off x="2866560" y="1619288"/>
            <a:ext cx="246703" cy="1266668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4916E7-B564-41C3-85C4-88FFB1C4F817}"/>
              </a:ext>
            </a:extLst>
          </p:cNvPr>
          <p:cNvSpPr/>
          <p:nvPr/>
        </p:nvSpPr>
        <p:spPr>
          <a:xfrm>
            <a:off x="1808037" y="1619288"/>
            <a:ext cx="1063033" cy="1266668"/>
          </a:xfrm>
          <a:prstGeom prst="roundRect">
            <a:avLst>
              <a:gd name="adj" fmla="val 0"/>
            </a:avLst>
          </a:prstGeom>
          <a:solidFill>
            <a:srgbClr val="1995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Ducted Fan Blower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BE4AD1-BD6B-4DA4-A6B5-07D9C8589A5B}"/>
              </a:ext>
            </a:extLst>
          </p:cNvPr>
          <p:cNvSpPr/>
          <p:nvPr/>
        </p:nvSpPr>
        <p:spPr>
          <a:xfrm>
            <a:off x="1529834" y="1619288"/>
            <a:ext cx="266324" cy="1266668"/>
          </a:xfrm>
          <a:prstGeom prst="roundRect">
            <a:avLst>
              <a:gd name="adj" fmla="val 0"/>
            </a:avLst>
          </a:prstGeom>
          <a:solidFill>
            <a:srgbClr val="BCBA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5B6F65E7-8EED-4B50-9033-01190526575F}"/>
              </a:ext>
            </a:extLst>
          </p:cNvPr>
          <p:cNvSpPr/>
          <p:nvPr/>
        </p:nvSpPr>
        <p:spPr>
          <a:xfrm rot="5400000">
            <a:off x="2666910" y="2065639"/>
            <a:ext cx="1266668" cy="373965"/>
          </a:xfrm>
          <a:prstGeom prst="trapezoid">
            <a:avLst>
              <a:gd name="adj" fmla="val 74402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56D29C8-86C1-483E-B927-DA26178D6E07}"/>
              </a:ext>
            </a:extLst>
          </p:cNvPr>
          <p:cNvSpPr/>
          <p:nvPr/>
        </p:nvSpPr>
        <p:spPr>
          <a:xfrm>
            <a:off x="3487227" y="1902156"/>
            <a:ext cx="1301317" cy="700932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Air/O</a:t>
            </a:r>
            <a:r>
              <a: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Chamber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4D45E6F-D90E-4CB8-A0CC-F2630919E13A}"/>
              </a:ext>
            </a:extLst>
          </p:cNvPr>
          <p:cNvSpPr/>
          <p:nvPr/>
        </p:nvSpPr>
        <p:spPr>
          <a:xfrm>
            <a:off x="4788544" y="2062082"/>
            <a:ext cx="1301317" cy="381079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7FD29D-062B-40BD-88FC-5F645D96A814}"/>
              </a:ext>
            </a:extLst>
          </p:cNvPr>
          <p:cNvSpPr/>
          <p:nvPr/>
        </p:nvSpPr>
        <p:spPr>
          <a:xfrm>
            <a:off x="3641723" y="2616708"/>
            <a:ext cx="91291" cy="172766"/>
          </a:xfrm>
          <a:prstGeom prst="roundRect">
            <a:avLst>
              <a:gd name="adj" fmla="val 0"/>
            </a:avLst>
          </a:prstGeom>
          <a:solidFill>
            <a:srgbClr val="BCBA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EC34C6-1D0D-44E1-A30E-FC0497FEC9FE}"/>
              </a:ext>
            </a:extLst>
          </p:cNvPr>
          <p:cNvSpPr/>
          <p:nvPr/>
        </p:nvSpPr>
        <p:spPr>
          <a:xfrm>
            <a:off x="4000949" y="2616708"/>
            <a:ext cx="91291" cy="176978"/>
          </a:xfrm>
          <a:prstGeom prst="roundRect">
            <a:avLst>
              <a:gd name="adj" fmla="val 0"/>
            </a:avLst>
          </a:prstGeom>
          <a:solidFill>
            <a:srgbClr val="BCBA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1FD5042-128D-4977-A7DF-B0BBC23AA604}"/>
              </a:ext>
            </a:extLst>
          </p:cNvPr>
          <p:cNvSpPr/>
          <p:nvPr/>
        </p:nvSpPr>
        <p:spPr>
          <a:xfrm>
            <a:off x="4531599" y="2616708"/>
            <a:ext cx="91291" cy="176978"/>
          </a:xfrm>
          <a:prstGeom prst="roundRect">
            <a:avLst>
              <a:gd name="adj" fmla="val 0"/>
            </a:avLst>
          </a:prstGeom>
          <a:solidFill>
            <a:srgbClr val="BCBA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1CB55E2-B6EF-419D-A8F5-72D2CE0C9D33}"/>
              </a:ext>
            </a:extLst>
          </p:cNvPr>
          <p:cNvSpPr/>
          <p:nvPr/>
        </p:nvSpPr>
        <p:spPr>
          <a:xfrm>
            <a:off x="1633542" y="5327941"/>
            <a:ext cx="2010275" cy="826414"/>
          </a:xfrm>
          <a:prstGeom prst="roundRect">
            <a:avLst>
              <a:gd name="adj" fmla="val 0"/>
            </a:avLst>
          </a:prstGeom>
          <a:solidFill>
            <a:srgbClr val="F1F1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AACA75FC-FE17-4BCD-9A6C-B04F9098F1E3}"/>
              </a:ext>
            </a:extLst>
          </p:cNvPr>
          <p:cNvCxnSpPr/>
          <p:nvPr/>
        </p:nvCxnSpPr>
        <p:spPr>
          <a:xfrm>
            <a:off x="1496315" y="1619287"/>
            <a:ext cx="0" cy="4541172"/>
          </a:xfrm>
          <a:prstGeom prst="line">
            <a:avLst/>
          </a:prstGeom>
          <a:ln w="9525">
            <a:solidFill>
              <a:srgbClr val="BCB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E4ACB80-FE06-43E1-BC42-C066DC85A9EC}"/>
              </a:ext>
            </a:extLst>
          </p:cNvPr>
          <p:cNvCxnSpPr/>
          <p:nvPr/>
        </p:nvCxnSpPr>
        <p:spPr>
          <a:xfrm>
            <a:off x="6179496" y="1668265"/>
            <a:ext cx="0" cy="4541172"/>
          </a:xfrm>
          <a:prstGeom prst="line">
            <a:avLst/>
          </a:prstGeom>
          <a:ln w="9525">
            <a:solidFill>
              <a:srgbClr val="BCB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508557-8946-4270-BE39-02700A4CA91A}"/>
              </a:ext>
            </a:extLst>
          </p:cNvPr>
          <p:cNvSpPr/>
          <p:nvPr/>
        </p:nvSpPr>
        <p:spPr>
          <a:xfrm>
            <a:off x="2936218" y="2885955"/>
            <a:ext cx="91291" cy="133392"/>
          </a:xfrm>
          <a:prstGeom prst="roundRect">
            <a:avLst>
              <a:gd name="adj" fmla="val 0"/>
            </a:avLst>
          </a:prstGeom>
          <a:solidFill>
            <a:srgbClr val="BCBA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1B038E2-2EA3-4C7D-AF93-577C56860145}"/>
              </a:ext>
            </a:extLst>
          </p:cNvPr>
          <p:cNvSpPr/>
          <p:nvPr/>
        </p:nvSpPr>
        <p:spPr>
          <a:xfrm>
            <a:off x="2984826" y="3402998"/>
            <a:ext cx="708207" cy="397106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Rate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3250EE-B0D3-4A68-85F0-AF8ACFAB3AFF}"/>
              </a:ext>
            </a:extLst>
          </p:cNvPr>
          <p:cNvSpPr/>
          <p:nvPr/>
        </p:nvSpPr>
        <p:spPr>
          <a:xfrm>
            <a:off x="2972968" y="3864110"/>
            <a:ext cx="708207" cy="397106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</a:p>
        </p:txBody>
      </p:sp>
      <p:sp>
        <p:nvSpPr>
          <p:cNvPr id="1028" name="Arrow: Right 1027">
            <a:extLst>
              <a:ext uri="{FF2B5EF4-FFF2-40B4-BE49-F238E27FC236}">
                <a16:creationId xmlns:a16="http://schemas.microsoft.com/office/drawing/2014/main" id="{1E5D2317-9B3B-4070-A120-F8D5369CDABB}"/>
              </a:ext>
            </a:extLst>
          </p:cNvPr>
          <p:cNvSpPr/>
          <p:nvPr/>
        </p:nvSpPr>
        <p:spPr>
          <a:xfrm>
            <a:off x="1045862" y="3006295"/>
            <a:ext cx="410447" cy="153400"/>
          </a:xfrm>
          <a:prstGeom prst="rightArrow">
            <a:avLst>
              <a:gd name="adj1" fmla="val 50000"/>
              <a:gd name="adj2" fmla="val 155262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5F03E17-B6FB-4381-87CA-D6AF69E383D2}"/>
              </a:ext>
            </a:extLst>
          </p:cNvPr>
          <p:cNvSpPr/>
          <p:nvPr/>
        </p:nvSpPr>
        <p:spPr>
          <a:xfrm>
            <a:off x="1952158" y="5572915"/>
            <a:ext cx="1301317" cy="343112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PSU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2B39975-D2ED-494C-98AA-FD1D63A37374}"/>
              </a:ext>
            </a:extLst>
          </p:cNvPr>
          <p:cNvSpPr/>
          <p:nvPr/>
        </p:nvSpPr>
        <p:spPr>
          <a:xfrm>
            <a:off x="2984826" y="4320072"/>
            <a:ext cx="696349" cy="397106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FB6B345-C48C-4862-BEA6-6C2D856217AB}"/>
              </a:ext>
            </a:extLst>
          </p:cNvPr>
          <p:cNvSpPr/>
          <p:nvPr/>
        </p:nvSpPr>
        <p:spPr>
          <a:xfrm>
            <a:off x="3082910" y="3231856"/>
            <a:ext cx="91291" cy="172766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EF9E9AF-B74E-4F6E-BDF5-3BB4F817B068}"/>
              </a:ext>
            </a:extLst>
          </p:cNvPr>
          <p:cNvSpPr/>
          <p:nvPr/>
        </p:nvSpPr>
        <p:spPr>
          <a:xfrm>
            <a:off x="3471175" y="3229095"/>
            <a:ext cx="91291" cy="172766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3AB68D5-F922-4AC9-9F0B-EF7C1F0391F3}"/>
              </a:ext>
            </a:extLst>
          </p:cNvPr>
          <p:cNvCxnSpPr>
            <a:cxnSpLocks/>
            <a:stCxn id="26" idx="2"/>
            <a:endCxn id="57" idx="0"/>
          </p:cNvCxnSpPr>
          <p:nvPr/>
        </p:nvCxnSpPr>
        <p:spPr>
          <a:xfrm rot="5400000">
            <a:off x="3564004" y="2746503"/>
            <a:ext cx="435409" cy="529774"/>
          </a:xfrm>
          <a:prstGeom prst="curvedConnector3">
            <a:avLst/>
          </a:prstGeom>
          <a:ln w="57150">
            <a:solidFill>
              <a:srgbClr val="F1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F9EBDEC-6484-4218-9BED-3F7528824CD6}"/>
              </a:ext>
            </a:extLst>
          </p:cNvPr>
          <p:cNvSpPr/>
          <p:nvPr/>
        </p:nvSpPr>
        <p:spPr>
          <a:xfrm rot="5400000">
            <a:off x="3721911" y="3976280"/>
            <a:ext cx="91291" cy="172766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5AC07A8-979F-497C-9CFA-ABFBC772E9C3}"/>
              </a:ext>
            </a:extLst>
          </p:cNvPr>
          <p:cNvSpPr/>
          <p:nvPr/>
        </p:nvSpPr>
        <p:spPr>
          <a:xfrm rot="5400000">
            <a:off x="3721911" y="4445967"/>
            <a:ext cx="91291" cy="172766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Connector: Elbow 59">
            <a:extLst>
              <a:ext uri="{FF2B5EF4-FFF2-40B4-BE49-F238E27FC236}">
                <a16:creationId xmlns:a16="http://schemas.microsoft.com/office/drawing/2014/main" id="{548F3B0C-88F6-4815-8749-7354327C6FA7}"/>
              </a:ext>
            </a:extLst>
          </p:cNvPr>
          <p:cNvCxnSpPr>
            <a:cxnSpLocks/>
            <a:stCxn id="27" idx="2"/>
            <a:endCxn id="66" idx="0"/>
          </p:cNvCxnSpPr>
          <p:nvPr/>
        </p:nvCxnSpPr>
        <p:spPr>
          <a:xfrm rot="5400000">
            <a:off x="3581104" y="3066523"/>
            <a:ext cx="1268978" cy="723305"/>
          </a:xfrm>
          <a:prstGeom prst="curvedConnector2">
            <a:avLst/>
          </a:prstGeom>
          <a:ln w="57150">
            <a:solidFill>
              <a:srgbClr val="F1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FD9579A-32FC-43E7-98F6-60544DA8E25A}"/>
              </a:ext>
            </a:extLst>
          </p:cNvPr>
          <p:cNvSpPr/>
          <p:nvPr/>
        </p:nvSpPr>
        <p:spPr>
          <a:xfrm>
            <a:off x="1048900" y="1702626"/>
            <a:ext cx="410447" cy="153400"/>
          </a:xfrm>
          <a:prstGeom prst="rightArrow">
            <a:avLst>
              <a:gd name="adj1" fmla="val 50000"/>
              <a:gd name="adj2" fmla="val 155262"/>
            </a:avLst>
          </a:prstGeom>
          <a:solidFill>
            <a:srgbClr val="F1F1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9DB86552-4095-4E41-8CA6-E9E67BD5BBB4}"/>
              </a:ext>
            </a:extLst>
          </p:cNvPr>
          <p:cNvSpPr/>
          <p:nvPr/>
        </p:nvSpPr>
        <p:spPr>
          <a:xfrm>
            <a:off x="1048900" y="1948402"/>
            <a:ext cx="410447" cy="153400"/>
          </a:xfrm>
          <a:prstGeom prst="rightArrow">
            <a:avLst>
              <a:gd name="adj1" fmla="val 50000"/>
              <a:gd name="adj2" fmla="val 155262"/>
            </a:avLst>
          </a:prstGeom>
          <a:solidFill>
            <a:srgbClr val="F1F1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4FF5C78E-76BE-4F08-B40D-D65AFA3A6446}"/>
              </a:ext>
            </a:extLst>
          </p:cNvPr>
          <p:cNvSpPr/>
          <p:nvPr/>
        </p:nvSpPr>
        <p:spPr>
          <a:xfrm>
            <a:off x="1045863" y="2194178"/>
            <a:ext cx="410447" cy="153400"/>
          </a:xfrm>
          <a:prstGeom prst="rightArrow">
            <a:avLst>
              <a:gd name="adj1" fmla="val 50000"/>
              <a:gd name="adj2" fmla="val 155262"/>
            </a:avLst>
          </a:prstGeom>
          <a:solidFill>
            <a:srgbClr val="F1F1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C5883831-EAC2-4620-9E69-C21CC56EF913}"/>
              </a:ext>
            </a:extLst>
          </p:cNvPr>
          <p:cNvSpPr/>
          <p:nvPr/>
        </p:nvSpPr>
        <p:spPr>
          <a:xfrm>
            <a:off x="1051151" y="2439954"/>
            <a:ext cx="410447" cy="153400"/>
          </a:xfrm>
          <a:prstGeom prst="rightArrow">
            <a:avLst>
              <a:gd name="adj1" fmla="val 50000"/>
              <a:gd name="adj2" fmla="val 155262"/>
            </a:avLst>
          </a:prstGeom>
          <a:solidFill>
            <a:srgbClr val="F1F1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DF3898DE-5F70-42E0-8259-E0F26A1F2D06}"/>
              </a:ext>
            </a:extLst>
          </p:cNvPr>
          <p:cNvSpPr/>
          <p:nvPr/>
        </p:nvSpPr>
        <p:spPr>
          <a:xfrm>
            <a:off x="1056956" y="2685730"/>
            <a:ext cx="410447" cy="153400"/>
          </a:xfrm>
          <a:prstGeom prst="rightArrow">
            <a:avLst>
              <a:gd name="adj1" fmla="val 50000"/>
              <a:gd name="adj2" fmla="val 155262"/>
            </a:avLst>
          </a:prstGeom>
          <a:solidFill>
            <a:srgbClr val="F1F1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D1E2A2-7EA4-42B7-B5E8-3E48DFAF1935}"/>
              </a:ext>
            </a:extLst>
          </p:cNvPr>
          <p:cNvSpPr txBox="1"/>
          <p:nvPr/>
        </p:nvSpPr>
        <p:spPr>
          <a:xfrm>
            <a:off x="532266" y="2098732"/>
            <a:ext cx="62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endParaRPr 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6225CA1D-6A0C-45DA-96CA-F1609E42361B}"/>
              </a:ext>
            </a:extLst>
          </p:cNvPr>
          <p:cNvSpPr/>
          <p:nvPr/>
        </p:nvSpPr>
        <p:spPr>
          <a:xfrm>
            <a:off x="1985873" y="3405350"/>
            <a:ext cx="708207" cy="397106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E0F2C0A-2F0A-433A-A52B-380190B764AE}"/>
              </a:ext>
            </a:extLst>
          </p:cNvPr>
          <p:cNvSpPr/>
          <p:nvPr/>
        </p:nvSpPr>
        <p:spPr>
          <a:xfrm>
            <a:off x="1448921" y="3006394"/>
            <a:ext cx="91291" cy="153400"/>
          </a:xfrm>
          <a:prstGeom prst="roundRect">
            <a:avLst>
              <a:gd name="adj" fmla="val 0"/>
            </a:avLst>
          </a:prstGeom>
          <a:solidFill>
            <a:srgbClr val="BCBA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Connector: Elbow 59">
            <a:extLst>
              <a:ext uri="{FF2B5EF4-FFF2-40B4-BE49-F238E27FC236}">
                <a16:creationId xmlns:a16="http://schemas.microsoft.com/office/drawing/2014/main" id="{7C23054E-135D-4AB9-83EE-B556A4E9D918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>
          <a:xfrm rot="5400000">
            <a:off x="3186772" y="2731259"/>
            <a:ext cx="442382" cy="558813"/>
          </a:xfrm>
          <a:prstGeom prst="curvedConnector3">
            <a:avLst>
              <a:gd name="adj1" fmla="val 50000"/>
            </a:avLst>
          </a:prstGeom>
          <a:ln w="57150">
            <a:solidFill>
              <a:srgbClr val="F1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59">
            <a:extLst>
              <a:ext uri="{FF2B5EF4-FFF2-40B4-BE49-F238E27FC236}">
                <a16:creationId xmlns:a16="http://schemas.microsoft.com/office/drawing/2014/main" id="{D54B8CDC-8124-4FF2-9D0C-027EDFB520E6}"/>
              </a:ext>
            </a:extLst>
          </p:cNvPr>
          <p:cNvCxnSpPr>
            <a:cxnSpLocks/>
            <a:stCxn id="20" idx="0"/>
            <a:endCxn id="120" idx="1"/>
          </p:cNvCxnSpPr>
          <p:nvPr/>
        </p:nvCxnSpPr>
        <p:spPr>
          <a:xfrm>
            <a:off x="7028505" y="2275655"/>
            <a:ext cx="1816140" cy="696578"/>
          </a:xfrm>
          <a:prstGeom prst="curvedConnector3">
            <a:avLst>
              <a:gd name="adj1" fmla="val 50000"/>
            </a:avLst>
          </a:prstGeom>
          <a:ln w="152400">
            <a:solidFill>
              <a:srgbClr val="F1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725304B-F4F1-49B1-A09C-D3F2AE9B9EAA}"/>
              </a:ext>
            </a:extLst>
          </p:cNvPr>
          <p:cNvGrpSpPr/>
          <p:nvPr/>
        </p:nvGrpSpPr>
        <p:grpSpPr>
          <a:xfrm>
            <a:off x="6605384" y="1954630"/>
            <a:ext cx="423121" cy="645864"/>
            <a:chOff x="6598710" y="1654279"/>
            <a:chExt cx="423121" cy="645864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C8A9A083-5B5E-44D5-91B3-62C935F0C94A}"/>
                </a:ext>
              </a:extLst>
            </p:cNvPr>
            <p:cNvSpPr/>
            <p:nvPr/>
          </p:nvSpPr>
          <p:spPr>
            <a:xfrm>
              <a:off x="6779814" y="1654279"/>
              <a:ext cx="60914" cy="645864"/>
            </a:xfrm>
            <a:prstGeom prst="roundRect">
              <a:avLst>
                <a:gd name="adj" fmla="val 0"/>
              </a:avLst>
            </a:prstGeom>
            <a:solidFill>
              <a:srgbClr val="A1D6E2"/>
            </a:solidFill>
            <a:ln>
              <a:solidFill>
                <a:srgbClr val="1995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Trapezoid 117">
              <a:extLst>
                <a:ext uri="{FF2B5EF4-FFF2-40B4-BE49-F238E27FC236}">
                  <a16:creationId xmlns:a16="http://schemas.microsoft.com/office/drawing/2014/main" id="{1D99F4A1-AB31-4E87-824C-4F0DDE758074}"/>
                </a:ext>
              </a:extLst>
            </p:cNvPr>
            <p:cNvSpPr/>
            <p:nvPr/>
          </p:nvSpPr>
          <p:spPr>
            <a:xfrm rot="16200000" flipH="1">
              <a:off x="6393957" y="1884751"/>
              <a:ext cx="590611" cy="181105"/>
            </a:xfrm>
            <a:prstGeom prst="trapezoid">
              <a:avLst>
                <a:gd name="adj" fmla="val 120813"/>
              </a:avLst>
            </a:prstGeom>
            <a:solidFill>
              <a:srgbClr val="A1D6E2"/>
            </a:solidFill>
            <a:ln>
              <a:solidFill>
                <a:srgbClr val="1995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741A33B1-1D82-44F4-98EF-FB843300A1F5}"/>
                </a:ext>
              </a:extLst>
            </p:cNvPr>
            <p:cNvSpPr/>
            <p:nvPr/>
          </p:nvSpPr>
          <p:spPr>
            <a:xfrm rot="5400000">
              <a:off x="6635973" y="1884751"/>
              <a:ext cx="590611" cy="181105"/>
            </a:xfrm>
            <a:prstGeom prst="trapezoid">
              <a:avLst>
                <a:gd name="adj" fmla="val 120813"/>
              </a:avLst>
            </a:prstGeom>
            <a:solidFill>
              <a:srgbClr val="A1D6E2"/>
            </a:solidFill>
            <a:ln>
              <a:solidFill>
                <a:srgbClr val="1995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040D4126-318A-4125-9EAA-19B8177DA59F}"/>
              </a:ext>
            </a:extLst>
          </p:cNvPr>
          <p:cNvSpPr/>
          <p:nvPr/>
        </p:nvSpPr>
        <p:spPr>
          <a:xfrm>
            <a:off x="6131177" y="2086226"/>
            <a:ext cx="91291" cy="353728"/>
          </a:xfrm>
          <a:prstGeom prst="roundRect">
            <a:avLst>
              <a:gd name="adj" fmla="val 0"/>
            </a:avLst>
          </a:prstGeom>
          <a:solidFill>
            <a:srgbClr val="BCBA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7A3ED86-F273-4DD0-BB43-FD77859CF5BD}"/>
              </a:ext>
            </a:extLst>
          </p:cNvPr>
          <p:cNvSpPr/>
          <p:nvPr/>
        </p:nvSpPr>
        <p:spPr>
          <a:xfrm>
            <a:off x="6131176" y="2650551"/>
            <a:ext cx="91291" cy="176864"/>
          </a:xfrm>
          <a:prstGeom prst="roundRect">
            <a:avLst>
              <a:gd name="adj" fmla="val 0"/>
            </a:avLst>
          </a:prstGeom>
          <a:solidFill>
            <a:srgbClr val="BCBA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Connector: Elbow 59">
            <a:extLst>
              <a:ext uri="{FF2B5EF4-FFF2-40B4-BE49-F238E27FC236}">
                <a16:creationId xmlns:a16="http://schemas.microsoft.com/office/drawing/2014/main" id="{5A0F2E90-4CCD-47E0-B564-F4967F71322C}"/>
              </a:ext>
            </a:extLst>
          </p:cNvPr>
          <p:cNvCxnSpPr>
            <a:cxnSpLocks/>
            <a:stCxn id="120" idx="1"/>
            <a:endCxn id="130" idx="3"/>
          </p:cNvCxnSpPr>
          <p:nvPr/>
        </p:nvCxnSpPr>
        <p:spPr>
          <a:xfrm rot="10800000">
            <a:off x="6222467" y="2738983"/>
            <a:ext cx="2622178" cy="233250"/>
          </a:xfrm>
          <a:prstGeom prst="curvedConnector3">
            <a:avLst>
              <a:gd name="adj1" fmla="val 50000"/>
            </a:avLst>
          </a:prstGeom>
          <a:ln w="57150">
            <a:solidFill>
              <a:srgbClr val="F1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59">
            <a:extLst>
              <a:ext uri="{FF2B5EF4-FFF2-40B4-BE49-F238E27FC236}">
                <a16:creationId xmlns:a16="http://schemas.microsoft.com/office/drawing/2014/main" id="{8FDB214D-5677-47AD-B594-9E4266D1C077}"/>
              </a:ext>
            </a:extLst>
          </p:cNvPr>
          <p:cNvCxnSpPr>
            <a:cxnSpLocks/>
            <a:stCxn id="130" idx="1"/>
            <a:endCxn id="67" idx="0"/>
          </p:cNvCxnSpPr>
          <p:nvPr/>
        </p:nvCxnSpPr>
        <p:spPr>
          <a:xfrm rot="10800000" flipV="1">
            <a:off x="3853940" y="2738983"/>
            <a:ext cx="2277236" cy="1793368"/>
          </a:xfrm>
          <a:prstGeom prst="curvedConnector3">
            <a:avLst>
              <a:gd name="adj1" fmla="val 52868"/>
            </a:avLst>
          </a:prstGeom>
          <a:ln w="57150">
            <a:solidFill>
              <a:srgbClr val="F1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AF8B247A-FEA6-44A9-9B18-75F993475B16}"/>
              </a:ext>
            </a:extLst>
          </p:cNvPr>
          <p:cNvSpPr/>
          <p:nvPr/>
        </p:nvSpPr>
        <p:spPr>
          <a:xfrm>
            <a:off x="6132129" y="2883801"/>
            <a:ext cx="91291" cy="176864"/>
          </a:xfrm>
          <a:prstGeom prst="roundRect">
            <a:avLst>
              <a:gd name="adj" fmla="val 0"/>
            </a:avLst>
          </a:prstGeom>
          <a:solidFill>
            <a:srgbClr val="BCBA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Connector: Elbow 59">
            <a:extLst>
              <a:ext uri="{FF2B5EF4-FFF2-40B4-BE49-F238E27FC236}">
                <a16:creationId xmlns:a16="http://schemas.microsoft.com/office/drawing/2014/main" id="{26F95D27-6FAC-45A3-B679-2E26F45BA6DF}"/>
              </a:ext>
            </a:extLst>
          </p:cNvPr>
          <p:cNvCxnSpPr>
            <a:cxnSpLocks/>
            <a:stCxn id="143" idx="1"/>
            <a:endCxn id="168" idx="0"/>
          </p:cNvCxnSpPr>
          <p:nvPr/>
        </p:nvCxnSpPr>
        <p:spPr>
          <a:xfrm rot="10800000" flipV="1">
            <a:off x="3080689" y="2972233"/>
            <a:ext cx="3051441" cy="2084630"/>
          </a:xfrm>
          <a:prstGeom prst="curvedConnector3">
            <a:avLst>
              <a:gd name="adj1" fmla="val 35374"/>
            </a:avLst>
          </a:prstGeom>
          <a:ln w="28575">
            <a:solidFill>
              <a:srgbClr val="BCB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69FAD27-D4B3-423E-83C6-2D67D2F74681}"/>
              </a:ext>
            </a:extLst>
          </p:cNvPr>
          <p:cNvSpPr/>
          <p:nvPr/>
        </p:nvSpPr>
        <p:spPr>
          <a:xfrm>
            <a:off x="4920411" y="4618628"/>
            <a:ext cx="1301317" cy="1554869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HMI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6415D7A-AAA6-4B58-9E1B-77D3EEA9046E}"/>
              </a:ext>
            </a:extLst>
          </p:cNvPr>
          <p:cNvSpPr/>
          <p:nvPr/>
        </p:nvSpPr>
        <p:spPr>
          <a:xfrm>
            <a:off x="8844645" y="2827415"/>
            <a:ext cx="276776" cy="289636"/>
          </a:xfrm>
          <a:prstGeom prst="roundRect">
            <a:avLst>
              <a:gd name="adj" fmla="val 0"/>
            </a:avLst>
          </a:prstGeom>
          <a:solidFill>
            <a:srgbClr val="A1D6E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FACEDC24-376C-425E-8824-4A9A460CE328}"/>
              </a:ext>
            </a:extLst>
          </p:cNvPr>
          <p:cNvSpPr/>
          <p:nvPr/>
        </p:nvSpPr>
        <p:spPr>
          <a:xfrm rot="5400000">
            <a:off x="2948659" y="4970479"/>
            <a:ext cx="91291" cy="172766"/>
          </a:xfrm>
          <a:prstGeom prst="roundRect">
            <a:avLst>
              <a:gd name="adj" fmla="val 0"/>
            </a:avLst>
          </a:prstGeom>
          <a:solidFill>
            <a:srgbClr val="A1D6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6C31741-ACF1-4E88-A405-8269426C87A2}"/>
              </a:ext>
            </a:extLst>
          </p:cNvPr>
          <p:cNvSpPr txBox="1"/>
          <p:nvPr/>
        </p:nvSpPr>
        <p:spPr>
          <a:xfrm>
            <a:off x="2159675" y="-15088"/>
            <a:ext cx="95565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1995AD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NeoBreath</a:t>
            </a:r>
            <a:r>
              <a:rPr lang="en-US" sz="3200" dirty="0">
                <a:solidFill>
                  <a:srgbClr val="1995AD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Open-Source Ventilator</a:t>
            </a:r>
          </a:p>
          <a:p>
            <a:r>
              <a:rPr lang="en-US" sz="3200" b="1" dirty="0">
                <a:solidFill>
                  <a:srgbClr val="1995AD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Pneumatic System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B9BD3B-9417-471E-8B0D-78B99EEAC3A1}"/>
              </a:ext>
            </a:extLst>
          </p:cNvPr>
          <p:cNvGrpSpPr/>
          <p:nvPr/>
        </p:nvGrpSpPr>
        <p:grpSpPr>
          <a:xfrm>
            <a:off x="1521613" y="87789"/>
            <a:ext cx="593733" cy="569598"/>
            <a:chOff x="594026" y="1968962"/>
            <a:chExt cx="2052394" cy="1968963"/>
          </a:xfrm>
        </p:grpSpPr>
        <p:sp>
          <p:nvSpPr>
            <p:cNvPr id="173" name="L-Shape 172">
              <a:extLst>
                <a:ext uri="{FF2B5EF4-FFF2-40B4-BE49-F238E27FC236}">
                  <a16:creationId xmlns:a16="http://schemas.microsoft.com/office/drawing/2014/main" id="{EAEA90A5-0895-4602-8B7B-28F2B847281A}"/>
                </a:ext>
              </a:extLst>
            </p:cNvPr>
            <p:cNvSpPr/>
            <p:nvPr/>
          </p:nvSpPr>
          <p:spPr>
            <a:xfrm>
              <a:off x="594026" y="2309359"/>
              <a:ext cx="1368263" cy="1628566"/>
            </a:xfrm>
            <a:prstGeom prst="corner">
              <a:avLst/>
            </a:prstGeom>
            <a:noFill/>
            <a:ln w="38100">
              <a:solidFill>
                <a:srgbClr val="1995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L-Shape 173">
              <a:extLst>
                <a:ext uri="{FF2B5EF4-FFF2-40B4-BE49-F238E27FC236}">
                  <a16:creationId xmlns:a16="http://schemas.microsoft.com/office/drawing/2014/main" id="{A4B2C038-723A-46CA-A83C-9F50F8DE9B58}"/>
                </a:ext>
              </a:extLst>
            </p:cNvPr>
            <p:cNvSpPr/>
            <p:nvPr/>
          </p:nvSpPr>
          <p:spPr>
            <a:xfrm rot="10800000">
              <a:off x="1278157" y="1968962"/>
              <a:ext cx="1368263" cy="1628566"/>
            </a:xfrm>
            <a:prstGeom prst="corner">
              <a:avLst/>
            </a:prstGeom>
            <a:noFill/>
            <a:ln w="38100">
              <a:solidFill>
                <a:srgbClr val="1995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8B8A8D6-9874-4C3E-B6B0-84A35AE4668B}"/>
              </a:ext>
            </a:extLst>
          </p:cNvPr>
          <p:cNvSpPr/>
          <p:nvPr/>
        </p:nvSpPr>
        <p:spPr>
          <a:xfrm>
            <a:off x="1450137" y="5687014"/>
            <a:ext cx="91291" cy="176864"/>
          </a:xfrm>
          <a:prstGeom prst="roundRect">
            <a:avLst>
              <a:gd name="adj" fmla="val 0"/>
            </a:avLst>
          </a:prstGeom>
          <a:solidFill>
            <a:srgbClr val="BCBA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6" name="Connector: Elbow 59">
            <a:extLst>
              <a:ext uri="{FF2B5EF4-FFF2-40B4-BE49-F238E27FC236}">
                <a16:creationId xmlns:a16="http://schemas.microsoft.com/office/drawing/2014/main" id="{CE40D0E7-2D48-4DE4-81BF-AAF5B996513B}"/>
              </a:ext>
            </a:extLst>
          </p:cNvPr>
          <p:cNvCxnSpPr>
            <a:cxnSpLocks/>
            <a:stCxn id="185" idx="0"/>
            <a:endCxn id="120" idx="2"/>
          </p:cNvCxnSpPr>
          <p:nvPr/>
        </p:nvCxnSpPr>
        <p:spPr>
          <a:xfrm flipV="1">
            <a:off x="8713142" y="3117051"/>
            <a:ext cx="269891" cy="652998"/>
          </a:xfrm>
          <a:prstGeom prst="curvedConnector2">
            <a:avLst/>
          </a:prstGeom>
          <a:ln w="152400">
            <a:solidFill>
              <a:srgbClr val="F1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17B3676-B562-4643-A1BF-85AB84470613}"/>
              </a:ext>
            </a:extLst>
          </p:cNvPr>
          <p:cNvGrpSpPr/>
          <p:nvPr/>
        </p:nvGrpSpPr>
        <p:grpSpPr>
          <a:xfrm>
            <a:off x="8290021" y="3449024"/>
            <a:ext cx="423121" cy="645864"/>
            <a:chOff x="6719945" y="4090133"/>
            <a:chExt cx="423121" cy="645864"/>
          </a:xfrm>
        </p:grpSpPr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9B26C9C5-F527-45A2-9DC8-3558B719A25F}"/>
                </a:ext>
              </a:extLst>
            </p:cNvPr>
            <p:cNvSpPr/>
            <p:nvPr/>
          </p:nvSpPr>
          <p:spPr>
            <a:xfrm>
              <a:off x="6901049" y="4090133"/>
              <a:ext cx="60914" cy="645864"/>
            </a:xfrm>
            <a:prstGeom prst="roundRect">
              <a:avLst>
                <a:gd name="adj" fmla="val 0"/>
              </a:avLst>
            </a:prstGeom>
            <a:solidFill>
              <a:srgbClr val="A1D6E2"/>
            </a:solidFill>
            <a:ln>
              <a:solidFill>
                <a:srgbClr val="1995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Trapezoid 183">
              <a:extLst>
                <a:ext uri="{FF2B5EF4-FFF2-40B4-BE49-F238E27FC236}">
                  <a16:creationId xmlns:a16="http://schemas.microsoft.com/office/drawing/2014/main" id="{29260D6B-38B0-4EF6-A006-12ABED9C366D}"/>
                </a:ext>
              </a:extLst>
            </p:cNvPr>
            <p:cNvSpPr/>
            <p:nvPr/>
          </p:nvSpPr>
          <p:spPr>
            <a:xfrm rot="16200000" flipH="1">
              <a:off x="6515192" y="4320605"/>
              <a:ext cx="590611" cy="181105"/>
            </a:xfrm>
            <a:prstGeom prst="trapezoid">
              <a:avLst>
                <a:gd name="adj" fmla="val 120813"/>
              </a:avLst>
            </a:prstGeom>
            <a:solidFill>
              <a:srgbClr val="A1D6E2"/>
            </a:solidFill>
            <a:ln>
              <a:solidFill>
                <a:srgbClr val="1995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Trapezoid 184">
              <a:extLst>
                <a:ext uri="{FF2B5EF4-FFF2-40B4-BE49-F238E27FC236}">
                  <a16:creationId xmlns:a16="http://schemas.microsoft.com/office/drawing/2014/main" id="{3D527AB1-90A6-4684-A1AB-E249AD7AD903}"/>
                </a:ext>
              </a:extLst>
            </p:cNvPr>
            <p:cNvSpPr/>
            <p:nvPr/>
          </p:nvSpPr>
          <p:spPr>
            <a:xfrm rot="5400000">
              <a:off x="6757208" y="4320605"/>
              <a:ext cx="590611" cy="181105"/>
            </a:xfrm>
            <a:prstGeom prst="trapezoid">
              <a:avLst>
                <a:gd name="adj" fmla="val 120813"/>
              </a:avLst>
            </a:prstGeom>
            <a:solidFill>
              <a:srgbClr val="A1D6E2"/>
            </a:solidFill>
            <a:ln>
              <a:solidFill>
                <a:srgbClr val="1995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9A53B81-0BCC-4362-96C5-C3664A8B941D}"/>
              </a:ext>
            </a:extLst>
          </p:cNvPr>
          <p:cNvSpPr/>
          <p:nvPr/>
        </p:nvSpPr>
        <p:spPr>
          <a:xfrm>
            <a:off x="7767450" y="4229534"/>
            <a:ext cx="524774" cy="181075"/>
          </a:xfrm>
          <a:prstGeom prst="roundRect">
            <a:avLst>
              <a:gd name="adj" fmla="val 0"/>
            </a:avLst>
          </a:prstGeom>
          <a:solidFill>
            <a:srgbClr val="F1F1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F125E3-2579-4C44-B689-C5A7AF9EF3AD}"/>
              </a:ext>
            </a:extLst>
          </p:cNvPr>
          <p:cNvSpPr txBox="1"/>
          <p:nvPr/>
        </p:nvSpPr>
        <p:spPr>
          <a:xfrm>
            <a:off x="6185309" y="3025094"/>
            <a:ext cx="209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Temperature/Humidity Sensor</a:t>
            </a:r>
            <a:endParaRPr 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6B814DD-5219-435A-A283-B3A04A5E0E8D}"/>
              </a:ext>
            </a:extLst>
          </p:cNvPr>
          <p:cNvSpPr txBox="1"/>
          <p:nvPr/>
        </p:nvSpPr>
        <p:spPr>
          <a:xfrm>
            <a:off x="6550238" y="1609009"/>
            <a:ext cx="122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Bacteria Filter</a:t>
            </a:r>
            <a:endParaRPr 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CEF627-C80C-453B-BC39-81E202D13250}"/>
              </a:ext>
            </a:extLst>
          </p:cNvPr>
          <p:cNvSpPr txBox="1"/>
          <p:nvPr/>
        </p:nvSpPr>
        <p:spPr>
          <a:xfrm>
            <a:off x="565234" y="5621557"/>
            <a:ext cx="885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endParaRPr 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ED06B-EC58-4209-9A26-E0E55307608A}"/>
              </a:ext>
            </a:extLst>
          </p:cNvPr>
          <p:cNvCxnSpPr/>
          <p:nvPr/>
        </p:nvCxnSpPr>
        <p:spPr>
          <a:xfrm flipH="1">
            <a:off x="7366000" y="2132229"/>
            <a:ext cx="232229" cy="307725"/>
          </a:xfrm>
          <a:prstGeom prst="line">
            <a:avLst/>
          </a:prstGeom>
          <a:ln>
            <a:solidFill>
              <a:srgbClr val="199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6554453-F51E-44CB-AD6C-5460148628E1}"/>
              </a:ext>
            </a:extLst>
          </p:cNvPr>
          <p:cNvCxnSpPr/>
          <p:nvPr/>
        </p:nvCxnSpPr>
        <p:spPr>
          <a:xfrm flipH="1">
            <a:off x="7619988" y="2222237"/>
            <a:ext cx="232229" cy="307725"/>
          </a:xfrm>
          <a:prstGeom prst="line">
            <a:avLst/>
          </a:prstGeom>
          <a:ln>
            <a:solidFill>
              <a:srgbClr val="199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D859FBF-08C4-4D7D-AB02-BDE568B775D0}"/>
              </a:ext>
            </a:extLst>
          </p:cNvPr>
          <p:cNvSpPr txBox="1"/>
          <p:nvPr/>
        </p:nvSpPr>
        <p:spPr>
          <a:xfrm>
            <a:off x="7527094" y="1968088"/>
            <a:ext cx="1228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Humidifier</a:t>
            </a:r>
          </a:p>
        </p:txBody>
      </p:sp>
    </p:spTree>
    <p:extLst>
      <p:ext uri="{BB962C8B-B14F-4D97-AF65-F5344CB8AC3E}">
        <p14:creationId xmlns:p14="http://schemas.microsoft.com/office/powerpoint/2010/main" val="183474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1BCCE-BC2A-442C-9FD3-3B309263EA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89" y="1977662"/>
            <a:ext cx="7109551" cy="4267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76339-29B6-446F-8C27-0E762126DD87}"/>
              </a:ext>
            </a:extLst>
          </p:cNvPr>
          <p:cNvSpPr txBox="1"/>
          <p:nvPr/>
        </p:nvSpPr>
        <p:spPr>
          <a:xfrm>
            <a:off x="2682649" y="114717"/>
            <a:ext cx="9556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1995AD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NeoBreath</a:t>
            </a:r>
            <a:r>
              <a:rPr lang="en-US" sz="4000" dirty="0">
                <a:solidFill>
                  <a:srgbClr val="1995AD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Open-Source Ventilator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722F4-B30B-4F88-8AE1-A44EEE11A843}"/>
              </a:ext>
            </a:extLst>
          </p:cNvPr>
          <p:cNvSpPr txBox="1"/>
          <p:nvPr/>
        </p:nvSpPr>
        <p:spPr>
          <a:xfrm>
            <a:off x="4731075" y="6488668"/>
            <a:ext cx="272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by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A10D61-84CA-44A1-A246-69E2D8C761A9}"/>
              </a:ext>
            </a:extLst>
          </p:cNvPr>
          <p:cNvGrpSpPr/>
          <p:nvPr/>
        </p:nvGrpSpPr>
        <p:grpSpPr>
          <a:xfrm>
            <a:off x="1867635" y="114717"/>
            <a:ext cx="708704" cy="679895"/>
            <a:chOff x="594026" y="1968962"/>
            <a:chExt cx="2052394" cy="1968963"/>
          </a:xfrm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32EBAA75-02A8-40A1-AC92-0B47F4978449}"/>
                </a:ext>
              </a:extLst>
            </p:cNvPr>
            <p:cNvSpPr/>
            <p:nvPr/>
          </p:nvSpPr>
          <p:spPr>
            <a:xfrm>
              <a:off x="594026" y="2309359"/>
              <a:ext cx="1368263" cy="1628566"/>
            </a:xfrm>
            <a:prstGeom prst="corner">
              <a:avLst/>
            </a:prstGeom>
            <a:noFill/>
            <a:ln w="57150">
              <a:solidFill>
                <a:srgbClr val="1995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887AF807-49A5-4D3C-8A79-9ED56A5DC646}"/>
                </a:ext>
              </a:extLst>
            </p:cNvPr>
            <p:cNvSpPr/>
            <p:nvPr/>
          </p:nvSpPr>
          <p:spPr>
            <a:xfrm rot="10800000">
              <a:off x="1278157" y="1968962"/>
              <a:ext cx="1368263" cy="1628566"/>
            </a:xfrm>
            <a:prstGeom prst="corner">
              <a:avLst/>
            </a:prstGeom>
            <a:noFill/>
            <a:ln w="57150">
              <a:solidFill>
                <a:srgbClr val="1995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911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berry Pi 4 Computer Model B 2GB V1.2 - Seeed Studio">
            <a:extLst>
              <a:ext uri="{FF2B5EF4-FFF2-40B4-BE49-F238E27FC236}">
                <a16:creationId xmlns:a16="http://schemas.microsoft.com/office/drawing/2014/main" id="{74A08480-4C3C-4D5F-8A09-05731C9CB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1" y="4384044"/>
            <a:ext cx="2054034" cy="154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B81BEA-CBEA-4D60-95CF-8A923F6B0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0"/>
          <a:stretch/>
        </p:blipFill>
        <p:spPr bwMode="auto">
          <a:xfrm>
            <a:off x="294612" y="673937"/>
            <a:ext cx="4049524" cy="30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FE920E-0B7F-4042-98A0-9F4882FC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756" y="4499192"/>
            <a:ext cx="1749450" cy="1605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220AC-7041-4275-9DD3-2E9C4C49E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485" y="4527334"/>
            <a:ext cx="898926" cy="1423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BAB56-12C9-4410-8DD4-BAEEBFCF5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853" y="2550740"/>
            <a:ext cx="1040425" cy="1317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3AC2B-7436-44DA-985A-4DF1C1CB7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137" y="942920"/>
            <a:ext cx="1338695" cy="1064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7CB5A4-CEF1-46AB-B534-6433EC30E1E5}"/>
              </a:ext>
            </a:extLst>
          </p:cNvPr>
          <p:cNvSpPr txBox="1"/>
          <p:nvPr/>
        </p:nvSpPr>
        <p:spPr>
          <a:xfrm>
            <a:off x="6079977" y="2003921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Pressure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D83A9-DB4B-4A3D-934F-6E84D3C61D1E}"/>
              </a:ext>
            </a:extLst>
          </p:cNvPr>
          <p:cNvSpPr txBox="1"/>
          <p:nvPr/>
        </p:nvSpPr>
        <p:spPr>
          <a:xfrm>
            <a:off x="6074830" y="3897624"/>
            <a:ext cx="172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Differential Pressure Sensor</a:t>
            </a:r>
          </a:p>
        </p:txBody>
      </p:sp>
      <p:pic>
        <p:nvPicPr>
          <p:cNvPr id="18" name="Picture 17" descr="A picture containing monitor, clock, screen, black&#10;&#10;Description automatically generated">
            <a:extLst>
              <a:ext uri="{FF2B5EF4-FFF2-40B4-BE49-F238E27FC236}">
                <a16:creationId xmlns:a16="http://schemas.microsoft.com/office/drawing/2014/main" id="{3432F676-870A-45B3-86BD-490B433F6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2" y="991135"/>
            <a:ext cx="3855063" cy="22856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3D58F6-A920-4C2E-8251-F2FA4B09F1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5229" y="4535889"/>
            <a:ext cx="1720736" cy="1297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4BEBA-B180-47A1-9F77-6B98093AF0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3221" y="4581199"/>
            <a:ext cx="628560" cy="1077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D21090-51D3-4652-9901-29B33F0604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5724" y="1729223"/>
            <a:ext cx="1166722" cy="965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DE14DE-2492-455E-A2E1-00B0188026D3}"/>
              </a:ext>
            </a:extLst>
          </p:cNvPr>
          <p:cNvSpPr txBox="1"/>
          <p:nvPr/>
        </p:nvSpPr>
        <p:spPr>
          <a:xfrm>
            <a:off x="4302636" y="2672178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BE983-24A7-4D55-A1AB-FA7D3A379433}"/>
              </a:ext>
            </a:extLst>
          </p:cNvPr>
          <p:cNvSpPr txBox="1"/>
          <p:nvPr/>
        </p:nvSpPr>
        <p:spPr>
          <a:xfrm>
            <a:off x="6038770" y="5775515"/>
            <a:ext cx="172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Temperature/Humidity Sensor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5A16D8-B537-4722-AA8A-3F323FBD321A}"/>
              </a:ext>
            </a:extLst>
          </p:cNvPr>
          <p:cNvSpPr txBox="1"/>
          <p:nvPr/>
        </p:nvSpPr>
        <p:spPr>
          <a:xfrm>
            <a:off x="10312212" y="5796907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Bacteria Filter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07A54D-69D5-4D5B-B9B3-7AA7353CD0D5}"/>
              </a:ext>
            </a:extLst>
          </p:cNvPr>
          <p:cNvSpPr txBox="1"/>
          <p:nvPr/>
        </p:nvSpPr>
        <p:spPr>
          <a:xfrm>
            <a:off x="8027050" y="2007650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Ducted Fan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693D9-6717-402D-B9E5-ADD71867B90B}"/>
              </a:ext>
            </a:extLst>
          </p:cNvPr>
          <p:cNvSpPr txBox="1"/>
          <p:nvPr/>
        </p:nvSpPr>
        <p:spPr>
          <a:xfrm>
            <a:off x="306035" y="5729348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833DCB-30CB-4730-BF0D-4B0FD9C3ECF4}"/>
              </a:ext>
            </a:extLst>
          </p:cNvPr>
          <p:cNvSpPr txBox="1"/>
          <p:nvPr/>
        </p:nvSpPr>
        <p:spPr>
          <a:xfrm>
            <a:off x="1456775" y="3638672"/>
            <a:ext cx="17207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Touch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DDEBC-F36C-4AD2-A2D8-91350AA0FA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1136" y="4527334"/>
            <a:ext cx="1436557" cy="14234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FD9C5A-AB41-4F4F-9819-E5FFEBB220D6}"/>
              </a:ext>
            </a:extLst>
          </p:cNvPr>
          <p:cNvSpPr txBox="1"/>
          <p:nvPr/>
        </p:nvSpPr>
        <p:spPr>
          <a:xfrm>
            <a:off x="8120210" y="5950796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Solenoid Valve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6AF7E4-E412-436F-97AD-5658A9046BA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042"/>
          <a:stretch/>
        </p:blipFill>
        <p:spPr>
          <a:xfrm>
            <a:off x="7650259" y="637531"/>
            <a:ext cx="4541741" cy="2938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1E4F4C-5C81-42F8-B8DE-378CE57E50E7}"/>
              </a:ext>
            </a:extLst>
          </p:cNvPr>
          <p:cNvSpPr/>
          <p:nvPr/>
        </p:nvSpPr>
        <p:spPr>
          <a:xfrm>
            <a:off x="153512" y="607375"/>
            <a:ext cx="5606541" cy="3415412"/>
          </a:xfrm>
          <a:prstGeom prst="rect">
            <a:avLst/>
          </a:prstGeom>
          <a:noFill/>
          <a:ln>
            <a:solidFill>
              <a:srgbClr val="BCB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0B59DC-AA60-4675-8FAD-5A04BC5D879B}"/>
              </a:ext>
            </a:extLst>
          </p:cNvPr>
          <p:cNvSpPr/>
          <p:nvPr/>
        </p:nvSpPr>
        <p:spPr>
          <a:xfrm>
            <a:off x="145386" y="4420844"/>
            <a:ext cx="2146288" cy="1882018"/>
          </a:xfrm>
          <a:prstGeom prst="rect">
            <a:avLst/>
          </a:prstGeom>
          <a:noFill/>
          <a:ln>
            <a:solidFill>
              <a:srgbClr val="BCB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A4B4A2-4CB4-4763-B9C9-4E40E20CD46B}"/>
              </a:ext>
            </a:extLst>
          </p:cNvPr>
          <p:cNvSpPr/>
          <p:nvPr/>
        </p:nvSpPr>
        <p:spPr>
          <a:xfrm>
            <a:off x="2559641" y="4419337"/>
            <a:ext cx="3200411" cy="1882018"/>
          </a:xfrm>
          <a:prstGeom prst="rect">
            <a:avLst/>
          </a:prstGeom>
          <a:noFill/>
          <a:ln>
            <a:solidFill>
              <a:srgbClr val="BCB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C02710-CB9E-4CDF-B749-4842985D3961}"/>
              </a:ext>
            </a:extLst>
          </p:cNvPr>
          <p:cNvSpPr/>
          <p:nvPr/>
        </p:nvSpPr>
        <p:spPr>
          <a:xfrm>
            <a:off x="6002710" y="607375"/>
            <a:ext cx="1720736" cy="5693980"/>
          </a:xfrm>
          <a:prstGeom prst="rect">
            <a:avLst/>
          </a:prstGeom>
          <a:noFill/>
          <a:ln>
            <a:solidFill>
              <a:srgbClr val="BCB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D1BE39-B4E7-469F-82F3-3D0A7BB7C20F}"/>
              </a:ext>
            </a:extLst>
          </p:cNvPr>
          <p:cNvSpPr/>
          <p:nvPr/>
        </p:nvSpPr>
        <p:spPr>
          <a:xfrm>
            <a:off x="7939752" y="4419337"/>
            <a:ext cx="2005182" cy="1879398"/>
          </a:xfrm>
          <a:prstGeom prst="rect">
            <a:avLst/>
          </a:prstGeom>
          <a:noFill/>
          <a:ln>
            <a:solidFill>
              <a:srgbClr val="BCB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DEFBF1-EAD0-4F11-965F-F04F94DA98C1}"/>
              </a:ext>
            </a:extLst>
          </p:cNvPr>
          <p:cNvSpPr/>
          <p:nvPr/>
        </p:nvSpPr>
        <p:spPr>
          <a:xfrm>
            <a:off x="10041432" y="4419337"/>
            <a:ext cx="2005182" cy="1872944"/>
          </a:xfrm>
          <a:prstGeom prst="rect">
            <a:avLst/>
          </a:prstGeom>
          <a:noFill/>
          <a:ln>
            <a:solidFill>
              <a:srgbClr val="BCB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AE7711-BB31-4F0C-82F1-699BA7F3D9B4}"/>
              </a:ext>
            </a:extLst>
          </p:cNvPr>
          <p:cNvSpPr txBox="1"/>
          <p:nvPr/>
        </p:nvSpPr>
        <p:spPr>
          <a:xfrm>
            <a:off x="2835969" y="5972187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Ducted Fan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1A6184-6BB4-44CC-97A0-439E403DB1BB}"/>
              </a:ext>
            </a:extLst>
          </p:cNvPr>
          <p:cNvSpPr txBox="1"/>
          <p:nvPr/>
        </p:nvSpPr>
        <p:spPr>
          <a:xfrm>
            <a:off x="4170849" y="5972187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</a:p>
        </p:txBody>
      </p:sp>
    </p:spTree>
    <p:extLst>
      <p:ext uri="{BB962C8B-B14F-4D97-AF65-F5344CB8AC3E}">
        <p14:creationId xmlns:p14="http://schemas.microsoft.com/office/powerpoint/2010/main" val="470369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berry Pi 4 Computer Model B 2GB V1.2 - Seeed Studio">
            <a:extLst>
              <a:ext uri="{FF2B5EF4-FFF2-40B4-BE49-F238E27FC236}">
                <a16:creationId xmlns:a16="http://schemas.microsoft.com/office/drawing/2014/main" id="{74A08480-4C3C-4D5F-8A09-05731C9CB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52" y="2421151"/>
            <a:ext cx="2054034" cy="154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B81BEA-CBEA-4D60-95CF-8A923F6B0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0"/>
          <a:stretch/>
        </p:blipFill>
        <p:spPr bwMode="auto">
          <a:xfrm>
            <a:off x="3609451" y="1631193"/>
            <a:ext cx="4049524" cy="30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FE920E-0B7F-4042-98A0-9F4882FC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99" y="2690882"/>
            <a:ext cx="2357458" cy="2163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220AC-7041-4275-9DD3-2E9C4C49E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220" y="2461193"/>
            <a:ext cx="1296638" cy="2053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BAB56-12C9-4410-8DD4-BAEEBFCF5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612" y="2916146"/>
            <a:ext cx="1040425" cy="1317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3AC2B-7436-44DA-985A-4DF1C1CB7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577" y="3475289"/>
            <a:ext cx="1338695" cy="1064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7CB5A4-CEF1-46AB-B534-6433EC30E1E5}"/>
              </a:ext>
            </a:extLst>
          </p:cNvPr>
          <p:cNvSpPr txBox="1"/>
          <p:nvPr/>
        </p:nvSpPr>
        <p:spPr>
          <a:xfrm>
            <a:off x="6363140" y="3290045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Pressure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D83A9-DB4B-4A3D-934F-6E84D3C61D1E}"/>
              </a:ext>
            </a:extLst>
          </p:cNvPr>
          <p:cNvSpPr txBox="1"/>
          <p:nvPr/>
        </p:nvSpPr>
        <p:spPr>
          <a:xfrm>
            <a:off x="4533088" y="3092368"/>
            <a:ext cx="172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Differential Pressure Sensor</a:t>
            </a:r>
          </a:p>
        </p:txBody>
      </p:sp>
      <p:pic>
        <p:nvPicPr>
          <p:cNvPr id="18" name="Picture 17" descr="A picture containing monitor, clock, screen, black&#10;&#10;Description automatically generated">
            <a:extLst>
              <a:ext uri="{FF2B5EF4-FFF2-40B4-BE49-F238E27FC236}">
                <a16:creationId xmlns:a16="http://schemas.microsoft.com/office/drawing/2014/main" id="{3432F676-870A-45B3-86BD-490B433F6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39" y="1615285"/>
            <a:ext cx="3855063" cy="22856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3D58F6-A920-4C2E-8251-F2FA4B09F1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474" y="2807411"/>
            <a:ext cx="1720736" cy="1297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4BEBA-B180-47A1-9F77-6B98093AF0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2038" y="3140297"/>
            <a:ext cx="935964" cy="16038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D21090-51D3-4652-9901-29B33F0604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089" y="3572124"/>
            <a:ext cx="1720736" cy="1423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DE14DE-2492-455E-A2E1-00B0188026D3}"/>
              </a:ext>
            </a:extLst>
          </p:cNvPr>
          <p:cNvSpPr txBox="1"/>
          <p:nvPr/>
        </p:nvSpPr>
        <p:spPr>
          <a:xfrm>
            <a:off x="5055763" y="3628293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BE983-24A7-4D55-A1AB-FA7D3A379433}"/>
              </a:ext>
            </a:extLst>
          </p:cNvPr>
          <p:cNvSpPr txBox="1"/>
          <p:nvPr/>
        </p:nvSpPr>
        <p:spPr>
          <a:xfrm>
            <a:off x="5005931" y="3169425"/>
            <a:ext cx="172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Temperature/Humidity Sensor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5A16D8-B537-4722-AA8A-3F323FBD321A}"/>
              </a:ext>
            </a:extLst>
          </p:cNvPr>
          <p:cNvSpPr txBox="1"/>
          <p:nvPr/>
        </p:nvSpPr>
        <p:spPr>
          <a:xfrm>
            <a:off x="4145564" y="3583010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Bacteria Filter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07A54D-69D5-4D5B-B9B3-7AA7353CD0D5}"/>
              </a:ext>
            </a:extLst>
          </p:cNvPr>
          <p:cNvSpPr txBox="1"/>
          <p:nvPr/>
        </p:nvSpPr>
        <p:spPr>
          <a:xfrm>
            <a:off x="6162367" y="3001947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Ducted Fan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693D9-6717-402D-B9E5-ADD71867B90B}"/>
              </a:ext>
            </a:extLst>
          </p:cNvPr>
          <p:cNvSpPr txBox="1"/>
          <p:nvPr/>
        </p:nvSpPr>
        <p:spPr>
          <a:xfrm>
            <a:off x="5055763" y="3135495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833DCB-30CB-4730-BF0D-4B0FD9C3ECF4}"/>
              </a:ext>
            </a:extLst>
          </p:cNvPr>
          <p:cNvSpPr txBox="1"/>
          <p:nvPr/>
        </p:nvSpPr>
        <p:spPr>
          <a:xfrm>
            <a:off x="5471998" y="2487058"/>
            <a:ext cx="17207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Touch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DDEBC-F36C-4AD2-A2D8-91350AA0FA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0672" y="2832319"/>
            <a:ext cx="1436557" cy="14234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FD9C5A-AB41-4F4F-9819-E5FFEBB220D6}"/>
              </a:ext>
            </a:extLst>
          </p:cNvPr>
          <p:cNvSpPr txBox="1"/>
          <p:nvPr/>
        </p:nvSpPr>
        <p:spPr>
          <a:xfrm>
            <a:off x="5949768" y="3440139"/>
            <a:ext cx="172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Solenoid Valve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6AF7E4-E412-436F-97AD-5658A9046B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317" y="1206797"/>
            <a:ext cx="7604864" cy="47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DA45-407B-4A69-A94E-79ACCA95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Flow Generator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853F5D-B50A-43AF-BD79-E1AA3848A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808" y="1129826"/>
            <a:ext cx="5473991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1FEDD-FD52-4145-B04D-9EBE0BAB6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5131772"/>
            <a:ext cx="2947327" cy="1654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48586-C8D8-4E5C-9061-84690FA5D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920" y="1924627"/>
            <a:ext cx="2002868" cy="2680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7D646C-8513-45D8-A97D-9AF182CF17DD}"/>
              </a:ext>
            </a:extLst>
          </p:cNvPr>
          <p:cNvSpPr txBox="1"/>
          <p:nvPr/>
        </p:nvSpPr>
        <p:spPr>
          <a:xfrm>
            <a:off x="2867065" y="4721224"/>
            <a:ext cx="4044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 the flow by controlling the speed of a ducted fan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196F3-6DC5-4AD7-B7F5-2B2FFF37C228}"/>
              </a:ext>
            </a:extLst>
          </p:cNvPr>
          <p:cNvSpPr txBox="1"/>
          <p:nvPr/>
        </p:nvSpPr>
        <p:spPr>
          <a:xfrm>
            <a:off x="458140" y="1324463"/>
            <a:ext cx="2061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Ducted Fan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Low-cost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to control</a:t>
            </a:r>
          </a:p>
        </p:txBody>
      </p:sp>
    </p:spTree>
    <p:extLst>
      <p:ext uri="{BB962C8B-B14F-4D97-AF65-F5344CB8AC3E}">
        <p14:creationId xmlns:p14="http://schemas.microsoft.com/office/powerpoint/2010/main" val="37776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1454-1437-47C5-B074-92E47099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8EEA2-9850-49B4-8C16-8120CD4707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378" y="1980193"/>
            <a:ext cx="4513700" cy="3142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185DD6-A93B-4BD7-9612-BA26AC98144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6241" y="1980193"/>
            <a:ext cx="4451803" cy="31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0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A2E229-CA54-436E-B4A2-C1112D387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38914" y="4532006"/>
            <a:ext cx="2634889" cy="1705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C1454-1437-47C5-B074-92E47099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8EEA2-9850-49B4-8C16-8120CD4707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68" y="1422292"/>
            <a:ext cx="5630581" cy="3920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1EA0B6-9A1B-43B1-BF6C-F514878EB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56980" y="918170"/>
            <a:ext cx="963868" cy="809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00B2B-997B-4571-A30E-8D8637DEB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227" y="2814650"/>
            <a:ext cx="836079" cy="567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78436-8CC0-460C-86A5-AB40F587D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982" y="1804634"/>
            <a:ext cx="857628" cy="671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612764-F704-4998-A52E-4EDB5654FF3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4130" y="4525800"/>
            <a:ext cx="1199937" cy="161837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658D909-77D4-4EF2-AB39-D0AC23D910D1}"/>
              </a:ext>
            </a:extLst>
          </p:cNvPr>
          <p:cNvSpPr/>
          <p:nvPr/>
        </p:nvSpPr>
        <p:spPr>
          <a:xfrm>
            <a:off x="4371523" y="1843996"/>
            <a:ext cx="810110" cy="1675479"/>
          </a:xfrm>
          <a:custGeom>
            <a:avLst/>
            <a:gdLst>
              <a:gd name="connsiteX0" fmla="*/ 420491 w 420491"/>
              <a:gd name="connsiteY0" fmla="*/ 0 h 1268146"/>
              <a:gd name="connsiteX1" fmla="*/ 0 w 420491"/>
              <a:gd name="connsiteY1" fmla="*/ 1268146 h 1268146"/>
              <a:gd name="connsiteX0" fmla="*/ 809655 w 809655"/>
              <a:gd name="connsiteY0" fmla="*/ 0 h 1504910"/>
              <a:gd name="connsiteX1" fmla="*/ 0 w 809655"/>
              <a:gd name="connsiteY1" fmla="*/ 1504910 h 1504910"/>
              <a:gd name="connsiteX0" fmla="*/ 809655 w 809655"/>
              <a:gd name="connsiteY0" fmla="*/ 131977 h 1636887"/>
              <a:gd name="connsiteX1" fmla="*/ 0 w 809655"/>
              <a:gd name="connsiteY1" fmla="*/ 1636887 h 1636887"/>
              <a:gd name="connsiteX0" fmla="*/ 810110 w 810110"/>
              <a:gd name="connsiteY0" fmla="*/ 140051 h 1644961"/>
              <a:gd name="connsiteX1" fmla="*/ 455 w 810110"/>
              <a:gd name="connsiteY1" fmla="*/ 1644961 h 1644961"/>
              <a:gd name="connsiteX0" fmla="*/ 810110 w 810110"/>
              <a:gd name="connsiteY0" fmla="*/ 137912 h 1675479"/>
              <a:gd name="connsiteX1" fmla="*/ 455 w 810110"/>
              <a:gd name="connsiteY1" fmla="*/ 1675479 h 167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0110" h="1675479">
                <a:moveTo>
                  <a:pt x="810110" y="137912"/>
                </a:moveTo>
                <a:cubicBezTo>
                  <a:pt x="637388" y="-482812"/>
                  <a:pt x="-19747" y="1163414"/>
                  <a:pt x="455" y="1675479"/>
                </a:cubicBezTo>
              </a:path>
            </a:pathLst>
          </a:cu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50ADEC-4CFC-4DF0-A234-3FACCFC123E9}"/>
              </a:ext>
            </a:extLst>
          </p:cNvPr>
          <p:cNvSpPr/>
          <p:nvPr/>
        </p:nvSpPr>
        <p:spPr>
          <a:xfrm>
            <a:off x="4096024" y="1776646"/>
            <a:ext cx="2637095" cy="1687245"/>
          </a:xfrm>
          <a:custGeom>
            <a:avLst/>
            <a:gdLst>
              <a:gd name="connsiteX0" fmla="*/ 420491 w 420491"/>
              <a:gd name="connsiteY0" fmla="*/ 0 h 1268146"/>
              <a:gd name="connsiteX1" fmla="*/ 0 w 420491"/>
              <a:gd name="connsiteY1" fmla="*/ 1268146 h 1268146"/>
              <a:gd name="connsiteX0" fmla="*/ 809655 w 809655"/>
              <a:gd name="connsiteY0" fmla="*/ 0 h 1504910"/>
              <a:gd name="connsiteX1" fmla="*/ 0 w 809655"/>
              <a:gd name="connsiteY1" fmla="*/ 1504910 h 1504910"/>
              <a:gd name="connsiteX0" fmla="*/ 809655 w 809655"/>
              <a:gd name="connsiteY0" fmla="*/ 131977 h 1636887"/>
              <a:gd name="connsiteX1" fmla="*/ 0 w 809655"/>
              <a:gd name="connsiteY1" fmla="*/ 1636887 h 1636887"/>
              <a:gd name="connsiteX0" fmla="*/ 810110 w 810110"/>
              <a:gd name="connsiteY0" fmla="*/ 140051 h 1644961"/>
              <a:gd name="connsiteX1" fmla="*/ 455 w 810110"/>
              <a:gd name="connsiteY1" fmla="*/ 1644961 h 1644961"/>
              <a:gd name="connsiteX0" fmla="*/ 2635857 w 2635857"/>
              <a:gd name="connsiteY0" fmla="*/ 128409 h 1823819"/>
              <a:gd name="connsiteX1" fmla="*/ 123 w 2635857"/>
              <a:gd name="connsiteY1" fmla="*/ 1823819 h 1823819"/>
              <a:gd name="connsiteX0" fmla="*/ 2635851 w 2635851"/>
              <a:gd name="connsiteY0" fmla="*/ 0 h 1695410"/>
              <a:gd name="connsiteX1" fmla="*/ 117 w 2635851"/>
              <a:gd name="connsiteY1" fmla="*/ 1695410 h 1695410"/>
              <a:gd name="connsiteX0" fmla="*/ 2614079 w 2614079"/>
              <a:gd name="connsiteY0" fmla="*/ 0 h 1676360"/>
              <a:gd name="connsiteX1" fmla="*/ 117 w 2614079"/>
              <a:gd name="connsiteY1" fmla="*/ 1676360 h 1676360"/>
              <a:gd name="connsiteX0" fmla="*/ 2613962 w 2613962"/>
              <a:gd name="connsiteY0" fmla="*/ 0 h 1676360"/>
              <a:gd name="connsiteX1" fmla="*/ 0 w 2613962"/>
              <a:gd name="connsiteY1" fmla="*/ 1676360 h 1676360"/>
              <a:gd name="connsiteX0" fmla="*/ 2649341 w 2649341"/>
              <a:gd name="connsiteY0" fmla="*/ 0 h 1676360"/>
              <a:gd name="connsiteX1" fmla="*/ 0 w 2649341"/>
              <a:gd name="connsiteY1" fmla="*/ 1676360 h 1676360"/>
              <a:gd name="connsiteX0" fmla="*/ 2619405 w 2619405"/>
              <a:gd name="connsiteY0" fmla="*/ 0 h 1657310"/>
              <a:gd name="connsiteX1" fmla="*/ 0 w 2619405"/>
              <a:gd name="connsiteY1" fmla="*/ 1657310 h 1657310"/>
              <a:gd name="connsiteX0" fmla="*/ 2635734 w 2635734"/>
              <a:gd name="connsiteY0" fmla="*/ 0 h 1673638"/>
              <a:gd name="connsiteX1" fmla="*/ 0 w 2635734"/>
              <a:gd name="connsiteY1" fmla="*/ 1673638 h 1673638"/>
              <a:gd name="connsiteX0" fmla="*/ 2637095 w 2637095"/>
              <a:gd name="connsiteY0" fmla="*/ 0 h 1687245"/>
              <a:gd name="connsiteX1" fmla="*/ 0 w 2637095"/>
              <a:gd name="connsiteY1" fmla="*/ 1687245 h 1687245"/>
              <a:gd name="connsiteX0" fmla="*/ 2637095 w 2637095"/>
              <a:gd name="connsiteY0" fmla="*/ 0 h 1687245"/>
              <a:gd name="connsiteX1" fmla="*/ 0 w 2637095"/>
              <a:gd name="connsiteY1" fmla="*/ 1687245 h 168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095" h="1687245">
                <a:moveTo>
                  <a:pt x="2637095" y="0"/>
                </a:moveTo>
                <a:cubicBezTo>
                  <a:pt x="2586837" y="639297"/>
                  <a:pt x="75049" y="1186066"/>
                  <a:pt x="0" y="1687245"/>
                </a:cubicBezTo>
              </a:path>
            </a:pathLst>
          </a:cu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E0F486B-AC0C-43F4-A911-0D078384C700}"/>
              </a:ext>
            </a:extLst>
          </p:cNvPr>
          <p:cNvSpPr/>
          <p:nvPr/>
        </p:nvSpPr>
        <p:spPr>
          <a:xfrm>
            <a:off x="5230537" y="1760862"/>
            <a:ext cx="1634437" cy="1972451"/>
          </a:xfrm>
          <a:custGeom>
            <a:avLst/>
            <a:gdLst>
              <a:gd name="connsiteX0" fmla="*/ 420491 w 420491"/>
              <a:gd name="connsiteY0" fmla="*/ 0 h 1268146"/>
              <a:gd name="connsiteX1" fmla="*/ 0 w 420491"/>
              <a:gd name="connsiteY1" fmla="*/ 1268146 h 1268146"/>
              <a:gd name="connsiteX0" fmla="*/ 809655 w 809655"/>
              <a:gd name="connsiteY0" fmla="*/ 0 h 1504910"/>
              <a:gd name="connsiteX1" fmla="*/ 0 w 809655"/>
              <a:gd name="connsiteY1" fmla="*/ 1504910 h 1504910"/>
              <a:gd name="connsiteX0" fmla="*/ 809655 w 809655"/>
              <a:gd name="connsiteY0" fmla="*/ 131977 h 1636887"/>
              <a:gd name="connsiteX1" fmla="*/ 0 w 809655"/>
              <a:gd name="connsiteY1" fmla="*/ 1636887 h 1636887"/>
              <a:gd name="connsiteX0" fmla="*/ 810110 w 810110"/>
              <a:gd name="connsiteY0" fmla="*/ 140051 h 1644961"/>
              <a:gd name="connsiteX1" fmla="*/ 455 w 810110"/>
              <a:gd name="connsiteY1" fmla="*/ 1644961 h 1644961"/>
              <a:gd name="connsiteX0" fmla="*/ 2635857 w 2635857"/>
              <a:gd name="connsiteY0" fmla="*/ 128409 h 1823819"/>
              <a:gd name="connsiteX1" fmla="*/ 123 w 2635857"/>
              <a:gd name="connsiteY1" fmla="*/ 1823819 h 1823819"/>
              <a:gd name="connsiteX0" fmla="*/ 2635851 w 2635851"/>
              <a:gd name="connsiteY0" fmla="*/ 0 h 1695410"/>
              <a:gd name="connsiteX1" fmla="*/ 117 w 2635851"/>
              <a:gd name="connsiteY1" fmla="*/ 1695410 h 1695410"/>
              <a:gd name="connsiteX0" fmla="*/ 2614079 w 2614079"/>
              <a:gd name="connsiteY0" fmla="*/ 0 h 1676360"/>
              <a:gd name="connsiteX1" fmla="*/ 117 w 2614079"/>
              <a:gd name="connsiteY1" fmla="*/ 1676360 h 1676360"/>
              <a:gd name="connsiteX0" fmla="*/ 1634437 w 1634437"/>
              <a:gd name="connsiteY0" fmla="*/ 0 h 1972451"/>
              <a:gd name="connsiteX1" fmla="*/ 189 w 1634437"/>
              <a:gd name="connsiteY1" fmla="*/ 1972451 h 197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4437" h="1972451">
                <a:moveTo>
                  <a:pt x="1634437" y="0"/>
                </a:moveTo>
                <a:cubicBezTo>
                  <a:pt x="1584179" y="639297"/>
                  <a:pt x="-20013" y="1460386"/>
                  <a:pt x="189" y="1972451"/>
                </a:cubicBezTo>
              </a:path>
            </a:pathLst>
          </a:cu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845B15-73E2-4EF9-A7F1-39AAC30483E3}"/>
              </a:ext>
            </a:extLst>
          </p:cNvPr>
          <p:cNvCxnSpPr>
            <a:cxnSpLocks/>
          </p:cNvCxnSpPr>
          <p:nvPr/>
        </p:nvCxnSpPr>
        <p:spPr>
          <a:xfrm flipH="1">
            <a:off x="4851833" y="3306749"/>
            <a:ext cx="212586" cy="329986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6FEE063-D2B6-4DBB-BC07-49C750FF3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5652" y="2289289"/>
            <a:ext cx="2196891" cy="161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4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1F93-7BAC-4288-AF5F-731F2E85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0F6DC-C91A-4D93-8FA8-A5AC4C8E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E4978-4AAE-47AE-A4C3-594DEAB7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63125" y="856160"/>
            <a:ext cx="6885913" cy="5173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4AFFE-CF79-4089-B338-2667C6C9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18" y="1895545"/>
            <a:ext cx="6751582" cy="39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67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602-3843-4CE5-B705-24D2A507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5122" name="Picture 2" descr="Triggering of the Ventilator in Patient-Ventilator Interactions ...">
            <a:extLst>
              <a:ext uri="{FF2B5EF4-FFF2-40B4-BE49-F238E27FC236}">
                <a16:creationId xmlns:a16="http://schemas.microsoft.com/office/drawing/2014/main" id="{B63C110C-4161-42BE-A33F-6A2731332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717" y="1838733"/>
            <a:ext cx="6784252" cy="380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46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A3C6-60AC-463C-A9F7-BA1FC410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31D2-B7DF-4FB0-9431-32397DED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background, what is PB560, how PB 560 works, breakdown of PB 560, BOM analysis, potential AI function (Visible/invisible), new tech may need (3D printing for medical devices)</a:t>
            </a:r>
          </a:p>
          <a:p>
            <a:r>
              <a:rPr lang="en-US" dirty="0"/>
              <a:t>1.	Ventilator description and mechanism (Wenjin)</a:t>
            </a:r>
          </a:p>
          <a:p>
            <a:r>
              <a:rPr lang="en-US" dirty="0"/>
              <a:t>2.	PB560 key devices/components, auxiliary devices/components  (Wenjin)</a:t>
            </a:r>
          </a:p>
          <a:p>
            <a:r>
              <a:rPr lang="en-US" dirty="0"/>
              <a:t>3.	PB560 usage: use scenarios, user interface, frequency to change filter, … (Qibo)</a:t>
            </a:r>
          </a:p>
          <a:p>
            <a:r>
              <a:rPr lang="en-US" dirty="0"/>
              <a:t>4.	Pros and cons compared to other products, how we can improve it (Dawn)</a:t>
            </a:r>
          </a:p>
          <a:p>
            <a:r>
              <a:rPr lang="en-US" dirty="0"/>
              <a:t>5.	Regulation related issues, e.g. FDA certification, brand name, etc.  (Dawn)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E489-EA1D-4477-92CA-C044060D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5" name="Content Placeholder 4" descr="A picture containing table, white, dog&#10;&#10;Description automatically generated">
            <a:extLst>
              <a:ext uri="{FF2B5EF4-FFF2-40B4-BE49-F238E27FC236}">
                <a16:creationId xmlns:a16="http://schemas.microsoft.com/office/drawing/2014/main" id="{F6B10A11-6FC8-4BB6-84D1-422223F57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5900" y="861176"/>
            <a:ext cx="4180200" cy="5573601"/>
          </a:xfrm>
        </p:spPr>
      </p:pic>
    </p:spTree>
    <p:extLst>
      <p:ext uri="{BB962C8B-B14F-4D97-AF65-F5344CB8AC3E}">
        <p14:creationId xmlns:p14="http://schemas.microsoft.com/office/powerpoint/2010/main" val="270981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0E64-EA19-43FC-AFFE-3D66FA05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4" name="Manual Emulate">
            <a:hlinkClick r:id="" action="ppaction://media"/>
            <a:extLst>
              <a:ext uri="{FF2B5EF4-FFF2-40B4-BE49-F238E27FC236}">
                <a16:creationId xmlns:a16="http://schemas.microsoft.com/office/drawing/2014/main" id="{9223B989-459E-437C-B87E-38D196B5CD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908050"/>
            <a:ext cx="9297988" cy="5268913"/>
          </a:xfrm>
        </p:spPr>
      </p:pic>
    </p:spTree>
    <p:extLst>
      <p:ext uri="{BB962C8B-B14F-4D97-AF65-F5344CB8AC3E}">
        <p14:creationId xmlns:p14="http://schemas.microsoft.com/office/powerpoint/2010/main" val="61367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B880-3036-4B09-A911-F2C57B01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Air 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2088B-0B98-4773-9491-0B8084CA28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7526" y="2018144"/>
            <a:ext cx="7813558" cy="3804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DA889F-66B4-43C9-ABA5-985D77D741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6679" y="1456778"/>
            <a:ext cx="2853321" cy="312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9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EFDD-FA3E-41E5-ACBB-199D197A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92EA93-9789-45BF-9DA3-0664B416B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415798"/>
              </p:ext>
            </p:extLst>
          </p:nvPr>
        </p:nvGraphicFramePr>
        <p:xfrm>
          <a:off x="1601868" y="848655"/>
          <a:ext cx="5741307" cy="4240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5529">
                  <a:extLst>
                    <a:ext uri="{9D8B030D-6E8A-4147-A177-3AD203B41FA5}">
                      <a16:colId xmlns:a16="http://schemas.microsoft.com/office/drawing/2014/main" val="3909640967"/>
                    </a:ext>
                  </a:extLst>
                </a:gridCol>
                <a:gridCol w="859014">
                  <a:extLst>
                    <a:ext uri="{9D8B030D-6E8A-4147-A177-3AD203B41FA5}">
                      <a16:colId xmlns:a16="http://schemas.microsoft.com/office/drawing/2014/main" val="4214914019"/>
                    </a:ext>
                  </a:extLst>
                </a:gridCol>
                <a:gridCol w="787177">
                  <a:extLst>
                    <a:ext uri="{9D8B030D-6E8A-4147-A177-3AD203B41FA5}">
                      <a16:colId xmlns:a16="http://schemas.microsoft.com/office/drawing/2014/main" val="664843064"/>
                    </a:ext>
                  </a:extLst>
                </a:gridCol>
                <a:gridCol w="668080">
                  <a:extLst>
                    <a:ext uri="{9D8B030D-6E8A-4147-A177-3AD203B41FA5}">
                      <a16:colId xmlns:a16="http://schemas.microsoft.com/office/drawing/2014/main" val="3122653041"/>
                    </a:ext>
                  </a:extLst>
                </a:gridCol>
                <a:gridCol w="781507">
                  <a:extLst>
                    <a:ext uri="{9D8B030D-6E8A-4147-A177-3AD203B41FA5}">
                      <a16:colId xmlns:a16="http://schemas.microsoft.com/office/drawing/2014/main" val="3968456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endParaRPr 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unit price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quantity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amazon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3994514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raspberry pi kit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2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870444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7'' touch screen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79.99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79.99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3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5797363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motor tester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4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532386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53.27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53.27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5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58290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solenoid valve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9.45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9.45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6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512815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air tube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7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6486410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silicon tube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8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00574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valve driver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9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582940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pressure sensor 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21.99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10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551369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pressure sensor 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11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26115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temperature and humidity sensor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12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2815820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differential pressure sensor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13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599955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power 12v 30a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14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41247279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air filter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15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8015279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16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559883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 charger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17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231448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ventilator hose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18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837894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part epoxy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9.49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19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897378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balloon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6.58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6.58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20"/>
                        </a:rPr>
                        <a:t>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3001991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endParaRPr 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465.44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endParaRPr lang="en-US" sz="105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9525" marB="9525" anchor="b"/>
                </a:tc>
                <a:extLst>
                  <a:ext uri="{0D108BD9-81ED-4DB2-BD59-A6C34878D82A}">
                    <a16:rowId xmlns:a16="http://schemas.microsoft.com/office/drawing/2014/main" val="1011110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430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31DA-93FA-4ECD-B487-D49F2F6F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F6AB63-3F09-4C88-826E-86832CD89F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112846"/>
              </p:ext>
            </p:extLst>
          </p:nvPr>
        </p:nvGraphicFramePr>
        <p:xfrm>
          <a:off x="838200" y="908050"/>
          <a:ext cx="420624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64949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53368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5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Raspberry pi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4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Touch screen 7’’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37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Pressure sensor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48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Solenoid Valve - 12V - 1/2" Nominal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29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Differential pressure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10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64mm ducted fan + ESC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676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&lt;$400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80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568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9660-BA36-47DD-89F0-37B8D127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49AB1-AEF1-4190-A941-84791793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093" y="0"/>
            <a:ext cx="5813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67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87059A-8B26-4910-AE36-5C34FDECFC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817" y="0"/>
            <a:ext cx="9840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1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3DA5-8B18-4FB8-8E4C-5A808D0A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Open-Source Proportional Valve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C972-6377-4C41-8CA0-DD3CF3B4A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10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758E-85E3-48A9-81AE-71E1A6367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60mm </a:t>
            </a:r>
            <a:r>
              <a:rPr lang="en-US" dirty="0" err="1"/>
              <a:t>EDF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BC43E-85BD-4FE2-9F44-BCA8B0AA3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B61C9-B28D-4D78-9A1F-7B0B07D5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888278"/>
            <a:ext cx="84201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65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484253E-9AC0-41C7-8F77-030C6C84A2B1}"/>
              </a:ext>
            </a:extLst>
          </p:cNvPr>
          <p:cNvSpPr/>
          <p:nvPr/>
        </p:nvSpPr>
        <p:spPr>
          <a:xfrm>
            <a:off x="941088" y="1081258"/>
            <a:ext cx="3675888" cy="36776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A6633-35CA-4EB3-A27C-502EDB989A35}"/>
              </a:ext>
            </a:extLst>
          </p:cNvPr>
          <p:cNvSpPr/>
          <p:nvPr/>
        </p:nvSpPr>
        <p:spPr>
          <a:xfrm>
            <a:off x="941097" y="1081262"/>
            <a:ext cx="2763215" cy="36776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387E06-8FA8-4347-BC68-7778F8D2EFD3}"/>
              </a:ext>
            </a:extLst>
          </p:cNvPr>
          <p:cNvSpPr/>
          <p:nvPr/>
        </p:nvSpPr>
        <p:spPr>
          <a:xfrm>
            <a:off x="2776572" y="1635241"/>
            <a:ext cx="927740" cy="6908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588FFA-67F3-49BA-B95C-0BA195EED7C6}"/>
              </a:ext>
            </a:extLst>
          </p:cNvPr>
          <p:cNvSpPr/>
          <p:nvPr/>
        </p:nvSpPr>
        <p:spPr>
          <a:xfrm>
            <a:off x="1848824" y="2920073"/>
            <a:ext cx="1962288" cy="18388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A3E055-8BA8-4158-8E58-D618C45EC5C9}"/>
              </a:ext>
            </a:extLst>
          </p:cNvPr>
          <p:cNvSpPr/>
          <p:nvPr/>
        </p:nvSpPr>
        <p:spPr>
          <a:xfrm>
            <a:off x="1848824" y="3550808"/>
            <a:ext cx="927748" cy="7208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ADC1B0DC-F210-4510-955F-5611D1B90D63}"/>
              </a:ext>
            </a:extLst>
          </p:cNvPr>
          <p:cNvSpPr/>
          <p:nvPr/>
        </p:nvSpPr>
        <p:spPr>
          <a:xfrm>
            <a:off x="6440847" y="3076922"/>
            <a:ext cx="1368263" cy="1628566"/>
          </a:xfrm>
          <a:prstGeom prst="corner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F111B3D4-4B8F-412A-947E-34091A533C59}"/>
              </a:ext>
            </a:extLst>
          </p:cNvPr>
          <p:cNvSpPr/>
          <p:nvPr/>
        </p:nvSpPr>
        <p:spPr>
          <a:xfrm rot="10800000">
            <a:off x="7124978" y="2736525"/>
            <a:ext cx="1368263" cy="1628566"/>
          </a:xfrm>
          <a:prstGeom prst="corner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43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0CE9-4C7A-492A-8306-2F641B5B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Ventilator Works</a:t>
            </a:r>
          </a:p>
        </p:txBody>
      </p:sp>
      <p:pic>
        <p:nvPicPr>
          <p:cNvPr id="1026" name="Picture 2" descr="The ventilator challenge will test ingenuity to the limit ...">
            <a:extLst>
              <a:ext uri="{FF2B5EF4-FFF2-40B4-BE49-F238E27FC236}">
                <a16:creationId xmlns:a16="http://schemas.microsoft.com/office/drawing/2014/main" id="{3693F649-B941-44B4-BC5F-3F201862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00" y="1467488"/>
            <a:ext cx="7444800" cy="531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38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-Shape 16">
            <a:extLst>
              <a:ext uri="{FF2B5EF4-FFF2-40B4-BE49-F238E27FC236}">
                <a16:creationId xmlns:a16="http://schemas.microsoft.com/office/drawing/2014/main" id="{ADC1B0DC-F210-4510-955F-5611D1B90D63}"/>
              </a:ext>
            </a:extLst>
          </p:cNvPr>
          <p:cNvSpPr/>
          <p:nvPr/>
        </p:nvSpPr>
        <p:spPr>
          <a:xfrm>
            <a:off x="594026" y="2309359"/>
            <a:ext cx="1368263" cy="1628566"/>
          </a:xfrm>
          <a:prstGeom prst="corner">
            <a:avLst/>
          </a:prstGeom>
          <a:noFill/>
          <a:ln w="76200">
            <a:solidFill>
              <a:srgbClr val="1995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F111B3D4-4B8F-412A-947E-34091A533C59}"/>
              </a:ext>
            </a:extLst>
          </p:cNvPr>
          <p:cNvSpPr/>
          <p:nvPr/>
        </p:nvSpPr>
        <p:spPr>
          <a:xfrm rot="10800000">
            <a:off x="1278157" y="1968962"/>
            <a:ext cx="1368263" cy="1628566"/>
          </a:xfrm>
          <a:prstGeom prst="corner">
            <a:avLst/>
          </a:prstGeom>
          <a:noFill/>
          <a:ln w="76200">
            <a:solidFill>
              <a:srgbClr val="1995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B418D-00D3-4896-9116-A2177E0D1795}"/>
              </a:ext>
            </a:extLst>
          </p:cNvPr>
          <p:cNvSpPr txBox="1"/>
          <p:nvPr/>
        </p:nvSpPr>
        <p:spPr>
          <a:xfrm>
            <a:off x="3036874" y="1968962"/>
            <a:ext cx="88770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1995AD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4Breath</a:t>
            </a:r>
          </a:p>
        </p:txBody>
      </p:sp>
    </p:spTree>
    <p:extLst>
      <p:ext uri="{BB962C8B-B14F-4D97-AF65-F5344CB8AC3E}">
        <p14:creationId xmlns:p14="http://schemas.microsoft.com/office/powerpoint/2010/main" val="2923360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-Shape 16">
            <a:extLst>
              <a:ext uri="{FF2B5EF4-FFF2-40B4-BE49-F238E27FC236}">
                <a16:creationId xmlns:a16="http://schemas.microsoft.com/office/drawing/2014/main" id="{ADC1B0DC-F210-4510-955F-5611D1B90D63}"/>
              </a:ext>
            </a:extLst>
          </p:cNvPr>
          <p:cNvSpPr/>
          <p:nvPr/>
        </p:nvSpPr>
        <p:spPr>
          <a:xfrm>
            <a:off x="594026" y="2309359"/>
            <a:ext cx="1368263" cy="1628566"/>
          </a:xfrm>
          <a:prstGeom prst="corner">
            <a:avLst/>
          </a:prstGeom>
          <a:noFill/>
          <a:ln w="76200">
            <a:solidFill>
              <a:srgbClr val="1995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F111B3D4-4B8F-412A-947E-34091A533C59}"/>
              </a:ext>
            </a:extLst>
          </p:cNvPr>
          <p:cNvSpPr/>
          <p:nvPr/>
        </p:nvSpPr>
        <p:spPr>
          <a:xfrm rot="10800000">
            <a:off x="1278157" y="1968962"/>
            <a:ext cx="1368263" cy="1628566"/>
          </a:xfrm>
          <a:prstGeom prst="corner">
            <a:avLst/>
          </a:prstGeom>
          <a:noFill/>
          <a:ln w="76200">
            <a:solidFill>
              <a:srgbClr val="1995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B418D-00D3-4896-9116-A2177E0D1795}"/>
              </a:ext>
            </a:extLst>
          </p:cNvPr>
          <p:cNvSpPr txBox="1"/>
          <p:nvPr/>
        </p:nvSpPr>
        <p:spPr>
          <a:xfrm>
            <a:off x="3036874" y="1968962"/>
            <a:ext cx="88770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err="1">
                <a:solidFill>
                  <a:srgbClr val="1995AD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NeoBreath</a:t>
            </a:r>
            <a:endParaRPr lang="en-US" sz="13800" dirty="0">
              <a:solidFill>
                <a:srgbClr val="1995AD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543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-Shape 16">
            <a:extLst>
              <a:ext uri="{FF2B5EF4-FFF2-40B4-BE49-F238E27FC236}">
                <a16:creationId xmlns:a16="http://schemas.microsoft.com/office/drawing/2014/main" id="{ADC1B0DC-F210-4510-955F-5611D1B90D63}"/>
              </a:ext>
            </a:extLst>
          </p:cNvPr>
          <p:cNvSpPr/>
          <p:nvPr/>
        </p:nvSpPr>
        <p:spPr>
          <a:xfrm>
            <a:off x="594026" y="2309359"/>
            <a:ext cx="1368263" cy="1628566"/>
          </a:xfrm>
          <a:prstGeom prst="corne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F111B3D4-4B8F-412A-947E-34091A533C59}"/>
              </a:ext>
            </a:extLst>
          </p:cNvPr>
          <p:cNvSpPr/>
          <p:nvPr/>
        </p:nvSpPr>
        <p:spPr>
          <a:xfrm rot="10800000">
            <a:off x="1278157" y="1968962"/>
            <a:ext cx="1368263" cy="1628566"/>
          </a:xfrm>
          <a:prstGeom prst="corne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B418D-00D3-4896-9116-A2177E0D1795}"/>
              </a:ext>
            </a:extLst>
          </p:cNvPr>
          <p:cNvSpPr txBox="1"/>
          <p:nvPr/>
        </p:nvSpPr>
        <p:spPr>
          <a:xfrm>
            <a:off x="3036874" y="1968962"/>
            <a:ext cx="88770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err="1">
                <a:solidFill>
                  <a:schemeClr val="bg1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NeoBreath</a:t>
            </a:r>
            <a:endParaRPr lang="en-US" sz="13800" dirty="0">
              <a:solidFill>
                <a:schemeClr val="bg1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A39C9-9640-49B3-ABEA-14D003891F0B}"/>
              </a:ext>
            </a:extLst>
          </p:cNvPr>
          <p:cNvSpPr txBox="1"/>
          <p:nvPr/>
        </p:nvSpPr>
        <p:spPr>
          <a:xfrm>
            <a:off x="3112582" y="3937925"/>
            <a:ext cx="8877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930" dirty="0">
                <a:solidFill>
                  <a:schemeClr val="bg1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Designed by </a:t>
            </a:r>
            <a:r>
              <a:rPr lang="en-US" altLang="zh-CN" sz="6930" dirty="0" err="1">
                <a:solidFill>
                  <a:schemeClr val="bg1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iAI</a:t>
            </a:r>
            <a:r>
              <a:rPr lang="en-US" altLang="zh-CN" sz="6930" dirty="0">
                <a:solidFill>
                  <a:schemeClr val="bg1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Labs</a:t>
            </a:r>
            <a:endParaRPr lang="en-US" sz="6930" dirty="0">
              <a:solidFill>
                <a:schemeClr val="bg1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8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B3A2F0-7050-49AF-934A-3A38A5C7C7CB}"/>
              </a:ext>
            </a:extLst>
          </p:cNvPr>
          <p:cNvSpPr/>
          <p:nvPr/>
        </p:nvSpPr>
        <p:spPr>
          <a:xfrm>
            <a:off x="193559" y="1214750"/>
            <a:ext cx="11720336" cy="3744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ADC1B0DC-F210-4510-955F-5611D1B90D63}"/>
              </a:ext>
            </a:extLst>
          </p:cNvPr>
          <p:cNvSpPr/>
          <p:nvPr/>
        </p:nvSpPr>
        <p:spPr>
          <a:xfrm>
            <a:off x="594026" y="2309359"/>
            <a:ext cx="1368263" cy="1628566"/>
          </a:xfrm>
          <a:prstGeom prst="corne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F111B3D4-4B8F-412A-947E-34091A533C59}"/>
              </a:ext>
            </a:extLst>
          </p:cNvPr>
          <p:cNvSpPr/>
          <p:nvPr/>
        </p:nvSpPr>
        <p:spPr>
          <a:xfrm rot="10800000">
            <a:off x="1278157" y="1968962"/>
            <a:ext cx="1368263" cy="1628566"/>
          </a:xfrm>
          <a:prstGeom prst="corne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B418D-00D3-4896-9116-A2177E0D1795}"/>
              </a:ext>
            </a:extLst>
          </p:cNvPr>
          <p:cNvSpPr txBox="1"/>
          <p:nvPr/>
        </p:nvSpPr>
        <p:spPr>
          <a:xfrm>
            <a:off x="3036874" y="1968962"/>
            <a:ext cx="88770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err="1">
                <a:solidFill>
                  <a:schemeClr val="bg1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NeoBreath</a:t>
            </a:r>
            <a:endParaRPr lang="en-US" sz="13800" dirty="0">
              <a:solidFill>
                <a:schemeClr val="bg1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20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2C44-22E4-4C2B-97BB-96ABEF6B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1F5C81D2-ABE5-4313-87EB-675A78AD4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40" y="106507"/>
            <a:ext cx="4857860" cy="6477148"/>
          </a:xfrm>
        </p:spPr>
      </p:pic>
    </p:spTree>
    <p:extLst>
      <p:ext uri="{BB962C8B-B14F-4D97-AF65-F5344CB8AC3E}">
        <p14:creationId xmlns:p14="http://schemas.microsoft.com/office/powerpoint/2010/main" val="354803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028AD13-D7FA-4820-8DBC-7179731EAA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881639"/>
              </p:ext>
            </p:extLst>
          </p:nvPr>
        </p:nvGraphicFramePr>
        <p:xfrm>
          <a:off x="3133286" y="1282700"/>
          <a:ext cx="6094413" cy="429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" r:id="rId3" imgW="6095160" imgH="4291920" progId="">
                  <p:embed/>
                </p:oleObj>
              </mc:Choice>
              <mc:Fallback>
                <p:oleObj r:id="rId3" imgW="6095160" imgH="429192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028AD13-D7FA-4820-8DBC-7179731EAA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3286" y="1282700"/>
                        <a:ext cx="6094413" cy="429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935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3ECBC-EFA9-41E1-9FC7-7C9CDE6D2A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9C6B2F-8E32-4568-AD96-73FDC24A8F1E}"/>
              </a:ext>
            </a:extLst>
          </p:cNvPr>
          <p:cNvSpPr/>
          <p:nvPr/>
        </p:nvSpPr>
        <p:spPr>
          <a:xfrm>
            <a:off x="668929" y="1521774"/>
            <a:ext cx="6986668" cy="3917903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F2DE83-60C1-469C-B27C-C8A93012350F}"/>
              </a:ext>
            </a:extLst>
          </p:cNvPr>
          <p:cNvSpPr/>
          <p:nvPr/>
        </p:nvSpPr>
        <p:spPr>
          <a:xfrm>
            <a:off x="-1" y="1"/>
            <a:ext cx="12191999" cy="413816"/>
          </a:xfrm>
          <a:prstGeom prst="roundRect">
            <a:avLst>
              <a:gd name="adj" fmla="val 0"/>
            </a:avLst>
          </a:prstGeom>
          <a:solidFill>
            <a:srgbClr val="199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F21F7A-2F54-4E68-A088-4543740CEB82}"/>
              </a:ext>
            </a:extLst>
          </p:cNvPr>
          <p:cNvSpPr/>
          <p:nvPr/>
        </p:nvSpPr>
        <p:spPr>
          <a:xfrm>
            <a:off x="8644900" y="1521774"/>
            <a:ext cx="2623060" cy="3917904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93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20DB241-EBD2-4C15-A4BA-7E9B39ADCF82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28B8EC-0A5B-4E38-AFE9-E80BADF917E5}"/>
              </a:ext>
            </a:extLst>
          </p:cNvPr>
          <p:cNvSpPr/>
          <p:nvPr/>
        </p:nvSpPr>
        <p:spPr>
          <a:xfrm>
            <a:off x="1412188" y="5937659"/>
            <a:ext cx="10779812" cy="920340"/>
          </a:xfrm>
          <a:prstGeom prst="roundRect">
            <a:avLst>
              <a:gd name="adj" fmla="val 2358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19C0CE1-5C72-4A0A-BCCD-59618F840318}"/>
              </a:ext>
            </a:extLst>
          </p:cNvPr>
          <p:cNvSpPr/>
          <p:nvPr/>
        </p:nvSpPr>
        <p:spPr>
          <a:xfrm>
            <a:off x="0" y="5994401"/>
            <a:ext cx="1667872" cy="863600"/>
          </a:xfrm>
          <a:prstGeom prst="roundRect">
            <a:avLst>
              <a:gd name="adj" fmla="val 20889"/>
            </a:avLst>
          </a:prstGeom>
          <a:solidFill>
            <a:srgbClr val="041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3ECBC-EFA9-41E1-9FC7-7C9CDE6D2A42}"/>
              </a:ext>
            </a:extLst>
          </p:cNvPr>
          <p:cNvSpPr/>
          <p:nvPr/>
        </p:nvSpPr>
        <p:spPr>
          <a:xfrm>
            <a:off x="-4" y="0"/>
            <a:ext cx="12192003" cy="6154492"/>
          </a:xfrm>
          <a:prstGeom prst="rect">
            <a:avLst/>
          </a:prstGeom>
          <a:solidFill>
            <a:srgbClr val="041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F2DE83-60C1-469C-B27C-C8A93012350F}"/>
              </a:ext>
            </a:extLst>
          </p:cNvPr>
          <p:cNvSpPr/>
          <p:nvPr/>
        </p:nvSpPr>
        <p:spPr>
          <a:xfrm>
            <a:off x="-1" y="1"/>
            <a:ext cx="12191999" cy="748144"/>
          </a:xfrm>
          <a:prstGeom prst="roundRect">
            <a:avLst>
              <a:gd name="adj" fmla="val 0"/>
            </a:avLst>
          </a:prstGeom>
          <a:solidFill>
            <a:srgbClr val="123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39695-EA16-489D-8A78-6D7AD1BD7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3" r="9131" b="30079"/>
          <a:stretch/>
        </p:blipFill>
        <p:spPr>
          <a:xfrm>
            <a:off x="5186367" y="128448"/>
            <a:ext cx="1854176" cy="39270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F21F7A-2F54-4E68-A088-4543740CEB82}"/>
              </a:ext>
            </a:extLst>
          </p:cNvPr>
          <p:cNvSpPr/>
          <p:nvPr/>
        </p:nvSpPr>
        <p:spPr>
          <a:xfrm>
            <a:off x="12391356" y="5466569"/>
            <a:ext cx="1437873" cy="1375846"/>
          </a:xfrm>
          <a:prstGeom prst="roundRect">
            <a:avLst>
              <a:gd name="adj" fmla="val 10170"/>
            </a:avLst>
          </a:prstGeom>
          <a:solidFill>
            <a:srgbClr val="598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8C6D56-F5E7-488B-80F6-98636861C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" t="56391" r="53263" b="11536"/>
          <a:stretch/>
        </p:blipFill>
        <p:spPr>
          <a:xfrm>
            <a:off x="651244" y="2465979"/>
            <a:ext cx="4851144" cy="149229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588CAD-B6B6-4779-97BE-BB3821671C32}"/>
              </a:ext>
            </a:extLst>
          </p:cNvPr>
          <p:cNvSpPr/>
          <p:nvPr/>
        </p:nvSpPr>
        <p:spPr>
          <a:xfrm>
            <a:off x="5707678" y="890428"/>
            <a:ext cx="2670528" cy="1514150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CE559A3-676E-4FC7-A65A-9A3760FD1DDE}"/>
              </a:ext>
            </a:extLst>
          </p:cNvPr>
          <p:cNvSpPr/>
          <p:nvPr/>
        </p:nvSpPr>
        <p:spPr>
          <a:xfrm>
            <a:off x="5701747" y="4072646"/>
            <a:ext cx="2670528" cy="1458099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38B1EE4-A487-494C-AAB6-773361DF4FDD}"/>
              </a:ext>
            </a:extLst>
          </p:cNvPr>
          <p:cNvSpPr/>
          <p:nvPr/>
        </p:nvSpPr>
        <p:spPr>
          <a:xfrm>
            <a:off x="8531715" y="905046"/>
            <a:ext cx="3570834" cy="2531645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A9FD7F2-5A6F-44B6-AD6E-77D71FF5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354" y="1404572"/>
            <a:ext cx="6039330" cy="339712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0DB1A30-2FA4-4F23-B80A-484C08CAD1D5}"/>
              </a:ext>
            </a:extLst>
          </p:cNvPr>
          <p:cNvSpPr/>
          <p:nvPr/>
        </p:nvSpPr>
        <p:spPr>
          <a:xfrm>
            <a:off x="115975" y="897736"/>
            <a:ext cx="335912" cy="1518453"/>
          </a:xfrm>
          <a:prstGeom prst="roundRect">
            <a:avLst>
              <a:gd name="adj" fmla="val 0"/>
            </a:avLst>
          </a:prstGeom>
          <a:solidFill>
            <a:srgbClr val="162A6D"/>
          </a:solidFill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D92099-4D42-481F-A112-F5B405D1D541}"/>
              </a:ext>
            </a:extLst>
          </p:cNvPr>
          <p:cNvSpPr/>
          <p:nvPr/>
        </p:nvSpPr>
        <p:spPr>
          <a:xfrm>
            <a:off x="115974" y="2455662"/>
            <a:ext cx="335912" cy="1514150"/>
          </a:xfrm>
          <a:prstGeom prst="roundRect">
            <a:avLst>
              <a:gd name="adj" fmla="val 0"/>
            </a:avLst>
          </a:prstGeom>
          <a:solidFill>
            <a:srgbClr val="162A6D"/>
          </a:solidFill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CDA12B0-591E-4E4A-8D21-871E94A3DAF7}"/>
              </a:ext>
            </a:extLst>
          </p:cNvPr>
          <p:cNvSpPr/>
          <p:nvPr/>
        </p:nvSpPr>
        <p:spPr>
          <a:xfrm>
            <a:off x="115975" y="4016596"/>
            <a:ext cx="335912" cy="1514150"/>
          </a:xfrm>
          <a:prstGeom prst="roundRect">
            <a:avLst>
              <a:gd name="adj" fmla="val 0"/>
            </a:avLst>
          </a:prstGeom>
          <a:solidFill>
            <a:srgbClr val="162A6D"/>
          </a:solidFill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619D23-AA20-468C-8AF8-BFB0318B2A68}"/>
              </a:ext>
            </a:extLst>
          </p:cNvPr>
          <p:cNvSpPr/>
          <p:nvPr/>
        </p:nvSpPr>
        <p:spPr>
          <a:xfrm>
            <a:off x="115974" y="905046"/>
            <a:ext cx="5518288" cy="1514150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200908-29D0-4F0C-B9B7-E67AA9D2B291}"/>
              </a:ext>
            </a:extLst>
          </p:cNvPr>
          <p:cNvSpPr/>
          <p:nvPr/>
        </p:nvSpPr>
        <p:spPr>
          <a:xfrm>
            <a:off x="115974" y="2455662"/>
            <a:ext cx="5518288" cy="1514150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77CF6C-D1E3-4D8C-A32F-DB8E07832DFF}"/>
              </a:ext>
            </a:extLst>
          </p:cNvPr>
          <p:cNvSpPr/>
          <p:nvPr/>
        </p:nvSpPr>
        <p:spPr>
          <a:xfrm>
            <a:off x="115974" y="4016595"/>
            <a:ext cx="5518288" cy="1514150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326070B-9D6A-4E02-8C0D-9FC9FC0DB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" t="56391" r="53263" b="11536"/>
          <a:stretch/>
        </p:blipFill>
        <p:spPr>
          <a:xfrm>
            <a:off x="651244" y="920341"/>
            <a:ext cx="4851144" cy="14922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FB333F-0248-4C2C-91D1-8945FFD7C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" t="56391" r="53263" b="11536"/>
          <a:stretch/>
        </p:blipFill>
        <p:spPr>
          <a:xfrm>
            <a:off x="651245" y="4064963"/>
            <a:ext cx="4851144" cy="1407583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09F3B85-DEFD-4CDA-9A53-A90BF1C873B3}"/>
              </a:ext>
            </a:extLst>
          </p:cNvPr>
          <p:cNvSpPr/>
          <p:nvPr/>
        </p:nvSpPr>
        <p:spPr>
          <a:xfrm>
            <a:off x="5701745" y="890426"/>
            <a:ext cx="2670528" cy="278171"/>
          </a:xfrm>
          <a:prstGeom prst="roundRect">
            <a:avLst>
              <a:gd name="adj" fmla="val 0"/>
            </a:avLst>
          </a:prstGeom>
          <a:solidFill>
            <a:srgbClr val="162A6D"/>
          </a:solidFill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I:E Ratio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1A15B3-79EB-4206-AF31-EB28E1F2E84A}"/>
              </a:ext>
            </a:extLst>
          </p:cNvPr>
          <p:cNvSpPr txBox="1"/>
          <p:nvPr/>
        </p:nvSpPr>
        <p:spPr>
          <a:xfrm>
            <a:off x="5125811" y="455017"/>
            <a:ext cx="1952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by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4283CD6-4D6C-42B7-A615-C6980D420E1A}"/>
              </a:ext>
            </a:extLst>
          </p:cNvPr>
          <p:cNvSpPr/>
          <p:nvPr/>
        </p:nvSpPr>
        <p:spPr>
          <a:xfrm>
            <a:off x="6113926" y="1358593"/>
            <a:ext cx="1667872" cy="7315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1:3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0F7153-948E-436A-A328-D1FBDA19B294}"/>
              </a:ext>
            </a:extLst>
          </p:cNvPr>
          <p:cNvSpPr/>
          <p:nvPr/>
        </p:nvSpPr>
        <p:spPr>
          <a:xfrm>
            <a:off x="1491802" y="5930620"/>
            <a:ext cx="308429" cy="308429"/>
          </a:xfrm>
          <a:prstGeom prst="rect">
            <a:avLst/>
          </a:prstGeom>
          <a:solidFill>
            <a:srgbClr val="041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023C0AF-D7A1-43DA-931C-8C51F5323354}"/>
              </a:ext>
            </a:extLst>
          </p:cNvPr>
          <p:cNvSpPr/>
          <p:nvPr/>
        </p:nvSpPr>
        <p:spPr>
          <a:xfrm>
            <a:off x="1667872" y="6152278"/>
            <a:ext cx="234042" cy="234042"/>
          </a:xfrm>
          <a:prstGeom prst="ellipse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305B895-426D-4058-B8C7-BD738428DF17}"/>
              </a:ext>
            </a:extLst>
          </p:cNvPr>
          <p:cNvSpPr/>
          <p:nvPr/>
        </p:nvSpPr>
        <p:spPr>
          <a:xfrm>
            <a:off x="1667869" y="6199073"/>
            <a:ext cx="1544550" cy="523882"/>
          </a:xfrm>
          <a:prstGeom prst="roundRect">
            <a:avLst>
              <a:gd name="adj" fmla="val 1017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233A34B-36CD-4A9B-A05A-900EAC58EC7E}"/>
              </a:ext>
            </a:extLst>
          </p:cNvPr>
          <p:cNvSpPr/>
          <p:nvPr/>
        </p:nvSpPr>
        <p:spPr>
          <a:xfrm>
            <a:off x="3254397" y="6199073"/>
            <a:ext cx="1370210" cy="523882"/>
          </a:xfrm>
          <a:prstGeom prst="roundRect">
            <a:avLst>
              <a:gd name="adj" fmla="val 1017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Alarms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929E5-1544-4884-BB15-B28E50ACEF39}"/>
              </a:ext>
            </a:extLst>
          </p:cNvPr>
          <p:cNvSpPr/>
          <p:nvPr/>
        </p:nvSpPr>
        <p:spPr>
          <a:xfrm flipH="1">
            <a:off x="3217821" y="6274997"/>
            <a:ext cx="18288" cy="372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vatar-placeholder - Caribbean Game-Zone">
            <a:extLst>
              <a:ext uri="{FF2B5EF4-FFF2-40B4-BE49-F238E27FC236}">
                <a16:creationId xmlns:a16="http://schemas.microsoft.com/office/drawing/2014/main" id="{152C09DD-0E14-467E-83A5-9B775E58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9" y="115648"/>
            <a:ext cx="550260" cy="55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FDC8770-CD81-4EB0-962B-BF06E4DFE15D}"/>
              </a:ext>
            </a:extLst>
          </p:cNvPr>
          <p:cNvSpPr/>
          <p:nvPr/>
        </p:nvSpPr>
        <p:spPr>
          <a:xfrm>
            <a:off x="751991" y="159530"/>
            <a:ext cx="1822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Zacharias Townsend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765-316-1313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047FDA-956E-4910-99C6-96D82CD4592A}"/>
              </a:ext>
            </a:extLst>
          </p:cNvPr>
          <p:cNvSpPr/>
          <p:nvPr/>
        </p:nvSpPr>
        <p:spPr>
          <a:xfrm>
            <a:off x="10918071" y="237923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9:48 PM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96BD3BF-6EEE-4813-8081-DDA44CE4FA3A}"/>
              </a:ext>
            </a:extLst>
          </p:cNvPr>
          <p:cNvSpPr/>
          <p:nvPr/>
        </p:nvSpPr>
        <p:spPr>
          <a:xfrm>
            <a:off x="5698781" y="2465979"/>
            <a:ext cx="2670528" cy="1514150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26EDC14-7166-4AF4-9028-5E3D4C8364A3}"/>
              </a:ext>
            </a:extLst>
          </p:cNvPr>
          <p:cNvSpPr/>
          <p:nvPr/>
        </p:nvSpPr>
        <p:spPr>
          <a:xfrm>
            <a:off x="5692848" y="2465977"/>
            <a:ext cx="2670528" cy="278171"/>
          </a:xfrm>
          <a:prstGeom prst="roundRect">
            <a:avLst>
              <a:gd name="adj" fmla="val 0"/>
            </a:avLst>
          </a:prstGeom>
          <a:solidFill>
            <a:srgbClr val="162A6D"/>
          </a:solidFill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Param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2B12A96-DDF9-4C80-A2A7-1FB323978C6C}"/>
              </a:ext>
            </a:extLst>
          </p:cNvPr>
          <p:cNvSpPr/>
          <p:nvPr/>
        </p:nvSpPr>
        <p:spPr>
          <a:xfrm>
            <a:off x="6166833" y="2955348"/>
            <a:ext cx="1667872" cy="7315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225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10FE70E8-441E-4E76-8336-885096E675AE}"/>
              </a:ext>
            </a:extLst>
          </p:cNvPr>
          <p:cNvSpPr/>
          <p:nvPr/>
        </p:nvSpPr>
        <p:spPr>
          <a:xfrm>
            <a:off x="6811513" y="2846571"/>
            <a:ext cx="397351" cy="16301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84FFCFC9-0ACB-4706-840E-35D5F98594F5}"/>
              </a:ext>
            </a:extLst>
          </p:cNvPr>
          <p:cNvSpPr/>
          <p:nvPr/>
        </p:nvSpPr>
        <p:spPr>
          <a:xfrm flipV="1">
            <a:off x="6811513" y="3676742"/>
            <a:ext cx="397351" cy="16301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94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20DB241-EBD2-4C15-A4BA-7E9B39ADCF82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28B8EC-0A5B-4E38-AFE9-E80BADF917E5}"/>
              </a:ext>
            </a:extLst>
          </p:cNvPr>
          <p:cNvSpPr/>
          <p:nvPr/>
        </p:nvSpPr>
        <p:spPr>
          <a:xfrm>
            <a:off x="1412189" y="6063343"/>
            <a:ext cx="8214512" cy="794656"/>
          </a:xfrm>
          <a:prstGeom prst="roundRect">
            <a:avLst>
              <a:gd name="adj" fmla="val 1519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19C0CE1-5C72-4A0A-BCCD-59618F840318}"/>
              </a:ext>
            </a:extLst>
          </p:cNvPr>
          <p:cNvSpPr/>
          <p:nvPr/>
        </p:nvSpPr>
        <p:spPr>
          <a:xfrm>
            <a:off x="0" y="5994401"/>
            <a:ext cx="1667872" cy="863600"/>
          </a:xfrm>
          <a:prstGeom prst="roundRect">
            <a:avLst>
              <a:gd name="adj" fmla="val 20889"/>
            </a:avLst>
          </a:prstGeom>
          <a:solidFill>
            <a:srgbClr val="041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3ECBC-EFA9-41E1-9FC7-7C9CDE6D2A42}"/>
              </a:ext>
            </a:extLst>
          </p:cNvPr>
          <p:cNvSpPr/>
          <p:nvPr/>
        </p:nvSpPr>
        <p:spPr>
          <a:xfrm>
            <a:off x="-4" y="0"/>
            <a:ext cx="12192003" cy="6154492"/>
          </a:xfrm>
          <a:prstGeom prst="rect">
            <a:avLst/>
          </a:prstGeom>
          <a:solidFill>
            <a:srgbClr val="041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F2DE83-60C1-469C-B27C-C8A93012350F}"/>
              </a:ext>
            </a:extLst>
          </p:cNvPr>
          <p:cNvSpPr/>
          <p:nvPr/>
        </p:nvSpPr>
        <p:spPr>
          <a:xfrm>
            <a:off x="-1" y="1"/>
            <a:ext cx="12191999" cy="748144"/>
          </a:xfrm>
          <a:prstGeom prst="roundRect">
            <a:avLst>
              <a:gd name="adj" fmla="val 0"/>
            </a:avLst>
          </a:prstGeom>
          <a:solidFill>
            <a:srgbClr val="123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39695-EA16-489D-8A78-6D7AD1BD7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3" r="9131" b="30079"/>
          <a:stretch/>
        </p:blipFill>
        <p:spPr>
          <a:xfrm>
            <a:off x="5186367" y="128448"/>
            <a:ext cx="1854176" cy="39270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F21F7A-2F54-4E68-A088-4543740CEB82}"/>
              </a:ext>
            </a:extLst>
          </p:cNvPr>
          <p:cNvSpPr/>
          <p:nvPr/>
        </p:nvSpPr>
        <p:spPr>
          <a:xfrm>
            <a:off x="12391356" y="5466569"/>
            <a:ext cx="1437873" cy="1375846"/>
          </a:xfrm>
          <a:prstGeom prst="roundRect">
            <a:avLst>
              <a:gd name="adj" fmla="val 10170"/>
            </a:avLst>
          </a:prstGeom>
          <a:solidFill>
            <a:srgbClr val="598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8C6D56-F5E7-488B-80F6-98636861C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" t="56391" r="53263" b="11536"/>
          <a:stretch/>
        </p:blipFill>
        <p:spPr>
          <a:xfrm>
            <a:off x="525301" y="2465979"/>
            <a:ext cx="5108959" cy="149229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588CAD-B6B6-4779-97BE-BB3821671C32}"/>
              </a:ext>
            </a:extLst>
          </p:cNvPr>
          <p:cNvSpPr/>
          <p:nvPr/>
        </p:nvSpPr>
        <p:spPr>
          <a:xfrm>
            <a:off x="5707678" y="890427"/>
            <a:ext cx="2670528" cy="2531645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CE559A3-676E-4FC7-A65A-9A3760FD1DDE}"/>
              </a:ext>
            </a:extLst>
          </p:cNvPr>
          <p:cNvSpPr/>
          <p:nvPr/>
        </p:nvSpPr>
        <p:spPr>
          <a:xfrm>
            <a:off x="5701747" y="3516158"/>
            <a:ext cx="2670528" cy="2014587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38B1EE4-A487-494C-AAB6-773361DF4FDD}"/>
              </a:ext>
            </a:extLst>
          </p:cNvPr>
          <p:cNvSpPr/>
          <p:nvPr/>
        </p:nvSpPr>
        <p:spPr>
          <a:xfrm>
            <a:off x="8531715" y="905046"/>
            <a:ext cx="3570834" cy="2531645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A9FD7F2-5A6F-44B6-AD6E-77D71FF5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749" y="1122637"/>
            <a:ext cx="6039330" cy="339712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0DB1A30-2FA4-4F23-B80A-484C08CAD1D5}"/>
              </a:ext>
            </a:extLst>
          </p:cNvPr>
          <p:cNvSpPr/>
          <p:nvPr/>
        </p:nvSpPr>
        <p:spPr>
          <a:xfrm>
            <a:off x="115975" y="897736"/>
            <a:ext cx="335912" cy="1518453"/>
          </a:xfrm>
          <a:prstGeom prst="roundRect">
            <a:avLst>
              <a:gd name="adj" fmla="val 0"/>
            </a:avLst>
          </a:prstGeom>
          <a:solidFill>
            <a:srgbClr val="162A6D"/>
          </a:solidFill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D92099-4D42-481F-A112-F5B405D1D541}"/>
              </a:ext>
            </a:extLst>
          </p:cNvPr>
          <p:cNvSpPr/>
          <p:nvPr/>
        </p:nvSpPr>
        <p:spPr>
          <a:xfrm>
            <a:off x="115974" y="2455662"/>
            <a:ext cx="335912" cy="1514150"/>
          </a:xfrm>
          <a:prstGeom prst="roundRect">
            <a:avLst>
              <a:gd name="adj" fmla="val 0"/>
            </a:avLst>
          </a:prstGeom>
          <a:solidFill>
            <a:srgbClr val="162A6D"/>
          </a:solidFill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CDA12B0-591E-4E4A-8D21-871E94A3DAF7}"/>
              </a:ext>
            </a:extLst>
          </p:cNvPr>
          <p:cNvSpPr/>
          <p:nvPr/>
        </p:nvSpPr>
        <p:spPr>
          <a:xfrm>
            <a:off x="115975" y="4016596"/>
            <a:ext cx="335912" cy="1514150"/>
          </a:xfrm>
          <a:prstGeom prst="roundRect">
            <a:avLst>
              <a:gd name="adj" fmla="val 0"/>
            </a:avLst>
          </a:prstGeom>
          <a:solidFill>
            <a:srgbClr val="162A6D"/>
          </a:solidFill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619D23-AA20-468C-8AF8-BFB0318B2A68}"/>
              </a:ext>
            </a:extLst>
          </p:cNvPr>
          <p:cNvSpPr/>
          <p:nvPr/>
        </p:nvSpPr>
        <p:spPr>
          <a:xfrm>
            <a:off x="115974" y="905046"/>
            <a:ext cx="5518288" cy="1514150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200908-29D0-4F0C-B9B7-E67AA9D2B291}"/>
              </a:ext>
            </a:extLst>
          </p:cNvPr>
          <p:cNvSpPr/>
          <p:nvPr/>
        </p:nvSpPr>
        <p:spPr>
          <a:xfrm>
            <a:off x="115974" y="2455662"/>
            <a:ext cx="5518288" cy="1514150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77CF6C-D1E3-4D8C-A32F-DB8E07832DFF}"/>
              </a:ext>
            </a:extLst>
          </p:cNvPr>
          <p:cNvSpPr/>
          <p:nvPr/>
        </p:nvSpPr>
        <p:spPr>
          <a:xfrm>
            <a:off x="115974" y="4016595"/>
            <a:ext cx="5518288" cy="1514150"/>
          </a:xfrm>
          <a:prstGeom prst="roundRect">
            <a:avLst>
              <a:gd name="adj" fmla="val 0"/>
            </a:avLst>
          </a:prstGeom>
          <a:noFill/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326070B-9D6A-4E02-8C0D-9FC9FC0DB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" t="56391" r="53263" b="11536"/>
          <a:stretch/>
        </p:blipFill>
        <p:spPr>
          <a:xfrm>
            <a:off x="488595" y="920341"/>
            <a:ext cx="5108959" cy="14922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FB333F-0248-4C2C-91D1-8945FFD7C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" t="56391" r="53263" b="11536"/>
          <a:stretch/>
        </p:blipFill>
        <p:spPr>
          <a:xfrm>
            <a:off x="519372" y="4064963"/>
            <a:ext cx="5108959" cy="1407583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09F3B85-DEFD-4CDA-9A53-A90BF1C873B3}"/>
              </a:ext>
            </a:extLst>
          </p:cNvPr>
          <p:cNvSpPr/>
          <p:nvPr/>
        </p:nvSpPr>
        <p:spPr>
          <a:xfrm>
            <a:off x="6237952" y="1014158"/>
            <a:ext cx="1531130" cy="278171"/>
          </a:xfrm>
          <a:prstGeom prst="roundRect">
            <a:avLst>
              <a:gd name="adj" fmla="val 0"/>
            </a:avLst>
          </a:prstGeom>
          <a:solidFill>
            <a:srgbClr val="162A6D"/>
          </a:solidFill>
          <a:ln>
            <a:solidFill>
              <a:srgbClr val="32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I:E Ratio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1A15B3-79EB-4206-AF31-EB28E1F2E84A}"/>
              </a:ext>
            </a:extLst>
          </p:cNvPr>
          <p:cNvSpPr txBox="1"/>
          <p:nvPr/>
        </p:nvSpPr>
        <p:spPr>
          <a:xfrm>
            <a:off x="5125811" y="455017"/>
            <a:ext cx="1952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by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4283CD6-4D6C-42B7-A615-C6980D420E1A}"/>
              </a:ext>
            </a:extLst>
          </p:cNvPr>
          <p:cNvSpPr/>
          <p:nvPr/>
        </p:nvSpPr>
        <p:spPr>
          <a:xfrm>
            <a:off x="6169581" y="1282112"/>
            <a:ext cx="1667872" cy="7315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1:3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0F7153-948E-436A-A328-D1FBDA19B294}"/>
              </a:ext>
            </a:extLst>
          </p:cNvPr>
          <p:cNvSpPr/>
          <p:nvPr/>
        </p:nvSpPr>
        <p:spPr>
          <a:xfrm>
            <a:off x="1491802" y="5930620"/>
            <a:ext cx="308429" cy="308429"/>
          </a:xfrm>
          <a:prstGeom prst="rect">
            <a:avLst/>
          </a:prstGeom>
          <a:solidFill>
            <a:srgbClr val="041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023C0AF-D7A1-43DA-931C-8C51F5323354}"/>
              </a:ext>
            </a:extLst>
          </p:cNvPr>
          <p:cNvSpPr/>
          <p:nvPr/>
        </p:nvSpPr>
        <p:spPr>
          <a:xfrm>
            <a:off x="1667872" y="6152278"/>
            <a:ext cx="234042" cy="234042"/>
          </a:xfrm>
          <a:prstGeom prst="ellipse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25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7311146-A139-EF47-A1A8-59C8CFD5CD5E}"/>
              </a:ext>
            </a:extLst>
          </p:cNvPr>
          <p:cNvSpPr txBox="1"/>
          <p:nvPr/>
        </p:nvSpPr>
        <p:spPr>
          <a:xfrm>
            <a:off x="1950634" y="782121"/>
            <a:ext cx="8290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Conventor</a:t>
            </a:r>
            <a:r>
              <a:rPr kumimoji="1" lang="en-US" altLang="zh-CN" sz="2500" b="1" dirty="0">
                <a:latin typeface="Calibri" panose="020F0502020204030204" pitchFamily="34" charset="0"/>
                <a:cs typeface="Calibri" panose="020F0502020204030204" pitchFamily="34" charset="0"/>
              </a:rPr>
              <a:t> Automatic Adult Manual Resuscitator Compressor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7126D3-A897-DC41-9D4A-C26EF53BA83A}"/>
              </a:ext>
            </a:extLst>
          </p:cNvPr>
          <p:cNvGrpSpPr/>
          <p:nvPr/>
        </p:nvGrpSpPr>
        <p:grpSpPr>
          <a:xfrm>
            <a:off x="4983303" y="1530683"/>
            <a:ext cx="2225391" cy="4902346"/>
            <a:chOff x="1205364" y="1403591"/>
            <a:chExt cx="2225391" cy="490234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A575005-81E5-2B4C-B3B8-2D194CDBE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5364" y="1403591"/>
              <a:ext cx="2225390" cy="251660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53D90C6-789A-2740-9F11-674A19586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5365" y="3920193"/>
              <a:ext cx="2225390" cy="2385744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692DEF-B5D3-9C48-A030-EE590C996BB0}"/>
              </a:ext>
            </a:extLst>
          </p:cNvPr>
          <p:cNvGrpSpPr/>
          <p:nvPr/>
        </p:nvGrpSpPr>
        <p:grpSpPr>
          <a:xfrm>
            <a:off x="364663" y="1819562"/>
            <a:ext cx="4728627" cy="4333726"/>
            <a:chOff x="221788" y="1137455"/>
            <a:chExt cx="4728627" cy="433372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722D22A-80E3-794C-8C1A-D4F82BD30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111" y="1259175"/>
              <a:ext cx="1080000" cy="1080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2230F45-F09A-574C-81E7-CADF84E2CEDA}"/>
                </a:ext>
              </a:extLst>
            </p:cNvPr>
            <p:cNvSpPr/>
            <p:nvPr/>
          </p:nvSpPr>
          <p:spPr>
            <a:xfrm>
              <a:off x="2778682" y="1137455"/>
              <a:ext cx="217173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Stephen Richardson</a:t>
              </a:r>
            </a:p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Aaron Tucker</a:t>
              </a:r>
            </a:p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Arthur Erdman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BC1EF3B-1934-EB45-AB48-248BC00FC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111" y="2387414"/>
              <a:ext cx="2171733" cy="78588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C22644D-BBD2-4748-BD04-752F3F729D9C}"/>
                </a:ext>
              </a:extLst>
            </p:cNvPr>
            <p:cNvSpPr/>
            <p:nvPr/>
          </p:nvSpPr>
          <p:spPr>
            <a:xfrm>
              <a:off x="2783666" y="2647221"/>
              <a:ext cx="16461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Jim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McGurran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BA392A2-598F-BB42-80D6-49D1F4C96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110" y="3221533"/>
              <a:ext cx="1499965" cy="799981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84BB8D7-7431-CA48-B6AD-CC5A4E04CF67}"/>
                </a:ext>
              </a:extLst>
            </p:cNvPr>
            <p:cNvSpPr/>
            <p:nvPr/>
          </p:nvSpPr>
          <p:spPr>
            <a:xfrm>
              <a:off x="2783666" y="3436857"/>
              <a:ext cx="16520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Randall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Restle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37366DD0-ED26-9447-A5F1-DF390B728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788" y="4631189"/>
              <a:ext cx="1873182" cy="839992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04DBD34-3B6C-8C4E-994D-4AF3F558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3109" y="4069753"/>
              <a:ext cx="2264107" cy="513198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783DCD8-F700-3945-B4C6-3BCC4179C864}"/>
                </a:ext>
              </a:extLst>
            </p:cNvPr>
            <p:cNvSpPr/>
            <p:nvPr/>
          </p:nvSpPr>
          <p:spPr>
            <a:xfrm>
              <a:off x="2783666" y="4141686"/>
              <a:ext cx="15854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Kenny Franek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E8C17226-CDA1-0141-A3CB-F23DD1F6C666}"/>
              </a:ext>
            </a:extLst>
          </p:cNvPr>
          <p:cNvSpPr txBox="1"/>
          <p:nvPr/>
        </p:nvSpPr>
        <p:spPr>
          <a:xfrm>
            <a:off x="1950634" y="1385518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600" dirty="0"/>
              <a:t>R&amp;D</a:t>
            </a:r>
            <a:endParaRPr kumimoji="1" lang="zh-CN" altLang="en-US" sz="2400" b="1" spc="60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45C1E62-B699-8140-8755-D10016738CCC}"/>
              </a:ext>
            </a:extLst>
          </p:cNvPr>
          <p:cNvGrpSpPr/>
          <p:nvPr/>
        </p:nvGrpSpPr>
        <p:grpSpPr>
          <a:xfrm>
            <a:off x="9302334" y="2071784"/>
            <a:ext cx="2366545" cy="621636"/>
            <a:chOff x="7609919" y="3487101"/>
            <a:chExt cx="2804208" cy="7366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E2AB945-06D3-AB42-86E8-B7585868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9919" y="3487101"/>
              <a:ext cx="2804208" cy="7366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FE6B423D-5BF4-6A42-B6CD-5D4F44E08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32826" y="3569918"/>
              <a:ext cx="2781300" cy="596900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EBB6C27-86FF-334E-8AED-4E42D985F4C7}"/>
              </a:ext>
            </a:extLst>
          </p:cNvPr>
          <p:cNvGrpSpPr/>
          <p:nvPr/>
        </p:nvGrpSpPr>
        <p:grpSpPr>
          <a:xfrm>
            <a:off x="7960687" y="2071785"/>
            <a:ext cx="1269370" cy="621636"/>
            <a:chOff x="7609917" y="5442569"/>
            <a:chExt cx="1187301" cy="581445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C25B1AC-D48B-0240-8656-6243F681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9917" y="5442569"/>
              <a:ext cx="1187301" cy="581445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BD148D2-4D3B-AD43-99A3-79B1C905E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05018" y="5498342"/>
              <a:ext cx="1092200" cy="469900"/>
            </a:xfrm>
            <a:prstGeom prst="rect">
              <a:avLst/>
            </a:prstGeom>
          </p:spPr>
        </p:pic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4F51D2A-0746-0C4F-849B-D886960B54F7}"/>
              </a:ext>
            </a:extLst>
          </p:cNvPr>
          <p:cNvSpPr txBox="1"/>
          <p:nvPr/>
        </p:nvSpPr>
        <p:spPr>
          <a:xfrm>
            <a:off x="9196105" y="1377234"/>
            <a:ext cx="691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Mfg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9DD6DA-670A-4845-9643-15EB1E98C41B}"/>
              </a:ext>
            </a:extLst>
          </p:cNvPr>
          <p:cNvSpPr/>
          <p:nvPr/>
        </p:nvSpPr>
        <p:spPr>
          <a:xfrm>
            <a:off x="7518874" y="2924013"/>
            <a:ext cx="45644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Pressure relief (APL) valves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Sheet metal fabrication (laser or water jet)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Supplier/manufacturer of ball joint rod ends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973A57F-05FE-D14B-B71B-B3D008E051F5}"/>
              </a:ext>
            </a:extLst>
          </p:cNvPr>
          <p:cNvSpPr/>
          <p:nvPr/>
        </p:nvSpPr>
        <p:spPr>
          <a:xfrm>
            <a:off x="7518873" y="4389966"/>
            <a:ext cx="456446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Supply of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Medical complications such as: gastric insufflation,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volutrauma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barotrauma,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 controls for maintaining pressure, temperature, moisture, %O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of the 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27EC672-E463-864C-8817-C367D8530EC4}"/>
              </a:ext>
            </a:extLst>
          </p:cNvPr>
          <p:cNvSpPr/>
          <p:nvPr/>
        </p:nvSpPr>
        <p:spPr>
          <a:xfrm>
            <a:off x="2699299" y="6466063"/>
            <a:ext cx="9018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hlinkClick r:id="rId12"/>
              </a:rPr>
              <a:t>https://www.teknic.com/open-source-ventilator-prototype-covid-19-patients/</a:t>
            </a:r>
            <a:r>
              <a:rPr lang="en-US" altLang="zh-CN" sz="900" dirty="0"/>
              <a:t> ; </a:t>
            </a:r>
            <a:r>
              <a:rPr lang="en-US" altLang="zh-CN" sz="900" dirty="0">
                <a:hlinkClick r:id="rId13"/>
              </a:rPr>
              <a:t>https://www.youtube.com/watch?v=Wg2jm-8wD6U&amp;feature=youtu.be</a:t>
            </a:r>
            <a:endParaRPr lang="en-US" altLang="zh-CN" sz="900" dirty="0">
              <a:hlinkClick r:id="" action="ppaction://noaction"/>
            </a:endParaRPr>
          </a:p>
          <a:p>
            <a:r>
              <a:rPr lang="en-US" altLang="zh-CN" sz="900" dirty="0">
                <a:hlinkClick r:id="" action="ppaction://noaction"/>
              </a:rPr>
              <a:t>https://med.umn.edu/covid19Ventilator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7874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2096-7839-40C2-8C35-83CC7223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Online Media 6" title="New York Governor Cuomo Holds Coronavirus Briefing | NBC News">
            <a:hlinkClick r:id="" action="ppaction://media"/>
            <a:extLst>
              <a:ext uri="{FF2B5EF4-FFF2-40B4-BE49-F238E27FC236}">
                <a16:creationId xmlns:a16="http://schemas.microsoft.com/office/drawing/2014/main" id="{EF2D385D-621C-479B-9AA1-7203EEAF5BD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0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B77890-ECEA-124D-BCC2-239FA697F49C}"/>
              </a:ext>
            </a:extLst>
          </p:cNvPr>
          <p:cNvSpPr txBox="1"/>
          <p:nvPr/>
        </p:nvSpPr>
        <p:spPr>
          <a:xfrm>
            <a:off x="1728788" y="0"/>
            <a:ext cx="1709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  <a:endParaRPr kumimoji="1" lang="zh-CN" alt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ADE635D-E467-614D-ACB9-7892D5A76B68}"/>
              </a:ext>
            </a:extLst>
          </p:cNvPr>
          <p:cNvGrpSpPr/>
          <p:nvPr/>
        </p:nvGrpSpPr>
        <p:grpSpPr>
          <a:xfrm>
            <a:off x="457878" y="1800872"/>
            <a:ext cx="7575192" cy="3857026"/>
            <a:chOff x="500740" y="1086497"/>
            <a:chExt cx="7575192" cy="38570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80F957F-B183-B140-9CBF-8C73B0556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740" y="1086497"/>
              <a:ext cx="4614185" cy="163919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A9E53C0-63DC-B643-8144-44C77D3DB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738" y="1086497"/>
              <a:ext cx="2073679" cy="163919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079156B-AC64-E040-89E9-A0760691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740" y="2725692"/>
              <a:ext cx="3571875" cy="221783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34B4856-4B13-CF43-BA5A-7D255C253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2615" y="2725692"/>
              <a:ext cx="4003317" cy="2217831"/>
            </a:xfrm>
            <a:prstGeom prst="rect">
              <a:avLst/>
            </a:prstGeom>
          </p:spPr>
        </p:pic>
        <p:sp>
          <p:nvSpPr>
            <p:cNvPr id="13" name="右箭头 12">
              <a:extLst>
                <a:ext uri="{FF2B5EF4-FFF2-40B4-BE49-F238E27FC236}">
                  <a16:creationId xmlns:a16="http://schemas.microsoft.com/office/drawing/2014/main" id="{4CCAFBFC-86E1-5C40-9EA4-045DCAC6E097}"/>
                </a:ext>
              </a:extLst>
            </p:cNvPr>
            <p:cNvSpPr/>
            <p:nvPr/>
          </p:nvSpPr>
          <p:spPr>
            <a:xfrm>
              <a:off x="5099135" y="1732708"/>
              <a:ext cx="857422" cy="4247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F56C153-B7A7-ED41-A682-5A571EEE4FFD}"/>
              </a:ext>
            </a:extLst>
          </p:cNvPr>
          <p:cNvSpPr txBox="1"/>
          <p:nvPr/>
        </p:nvSpPr>
        <p:spPr>
          <a:xfrm>
            <a:off x="8475708" y="2659435"/>
            <a:ext cx="23895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Teknic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Clearpath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Torque vs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Bus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001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B77890-ECEA-124D-BCC2-239FA697F49C}"/>
              </a:ext>
            </a:extLst>
          </p:cNvPr>
          <p:cNvSpPr txBox="1"/>
          <p:nvPr/>
        </p:nvSpPr>
        <p:spPr>
          <a:xfrm>
            <a:off x="1728788" y="0"/>
            <a:ext cx="1709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  <a:endParaRPr kumimoji="1" lang="zh-CN" alt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56C153-B7A7-ED41-A682-5A571EEE4FFD}"/>
              </a:ext>
            </a:extLst>
          </p:cNvPr>
          <p:cNvSpPr txBox="1"/>
          <p:nvPr/>
        </p:nvSpPr>
        <p:spPr>
          <a:xfrm>
            <a:off x="772124" y="4378523"/>
            <a:ext cx="80430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Conventional ventilators: 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Tightly monitor pressure, temperature, moisture, %O</a:t>
            </a:r>
            <a:r>
              <a:rPr lang="en-US" altLang="zh-CN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of the air</a:t>
            </a:r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Breath sequences triggered by patients: </a:t>
            </a:r>
          </a:p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Pressure/ flow/ diaphragm activity, </a:t>
            </a:r>
            <a:r>
              <a:rPr kumimoji="1"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Need fast microprocessors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A9E2C9-92C2-DB4A-9FB5-2C9BEDE597D0}"/>
              </a:ext>
            </a:extLst>
          </p:cNvPr>
          <p:cNvSpPr txBox="1"/>
          <p:nvPr/>
        </p:nvSpPr>
        <p:spPr>
          <a:xfrm>
            <a:off x="772124" y="1089331"/>
            <a:ext cx="76935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b="1" dirty="0"/>
              <a:t>Existing non-conventional ventilators: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MIT (spirometer included), useful for a do or die situation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Rice University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Virgin Orbit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AGVA Healthcare (India, smartphone is used as control)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877A33-A7BF-A148-A84B-032CBFD99BAC}"/>
              </a:ext>
            </a:extLst>
          </p:cNvPr>
          <p:cNvSpPr/>
          <p:nvPr/>
        </p:nvSpPr>
        <p:spPr>
          <a:xfrm>
            <a:off x="772124" y="3401496"/>
            <a:ext cx="7850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Fit do or die situation, but not suitable for several days’ usage</a:t>
            </a:r>
          </a:p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Patient need to be sedated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5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180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A30253-5409-4FA7-B6EE-38BF87E6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79" y="2622530"/>
            <a:ext cx="1709045" cy="1255973"/>
          </a:xfrm>
          <a:prstGeom prst="rect">
            <a:avLst/>
          </a:prstGeom>
        </p:spPr>
      </p:pic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0CF9CC79-AEA2-48B6-AD63-380D16732C64}"/>
              </a:ext>
            </a:extLst>
          </p:cNvPr>
          <p:cNvSpPr/>
          <p:nvPr/>
        </p:nvSpPr>
        <p:spPr>
          <a:xfrm>
            <a:off x="205903" y="2657161"/>
            <a:ext cx="1970925" cy="1340026"/>
          </a:xfrm>
          <a:prstGeom prst="round2Diag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M.I.T. </a:t>
            </a:r>
            <a:r>
              <a:rPr lang="en-US" sz="1400" i="1" dirty="0">
                <a:solidFill>
                  <a:srgbClr val="FFFF00"/>
                </a:solidFill>
              </a:rPr>
              <a:t>[Design]</a:t>
            </a:r>
            <a:endParaRPr lang="en-US" sz="1400" b="1" dirty="0">
              <a:solidFill>
                <a:srgbClr val="FFFF00"/>
              </a:solidFill>
            </a:endParaRPr>
          </a:p>
          <a:p>
            <a:r>
              <a:rPr lang="en-US" sz="1400" dirty="0"/>
              <a:t>Alex Slocum, M.E.</a:t>
            </a:r>
          </a:p>
          <a:p>
            <a:r>
              <a:rPr lang="en-US" sz="1400" dirty="0"/>
              <a:t>Daniela Rus, Software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B1CCCE7-741C-4EA5-A95D-5AED8DBF6B5A}"/>
              </a:ext>
            </a:extLst>
          </p:cNvPr>
          <p:cNvSpPr/>
          <p:nvPr/>
        </p:nvSpPr>
        <p:spPr>
          <a:xfrm>
            <a:off x="2292011" y="742311"/>
            <a:ext cx="2349579" cy="1969914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err="1"/>
              <a:t>Vecna</a:t>
            </a:r>
            <a:r>
              <a:rPr lang="en-US" sz="1000" b="1" dirty="0"/>
              <a:t> (Boston)</a:t>
            </a:r>
            <a:r>
              <a:rPr lang="en-US" sz="1000" dirty="0"/>
              <a:t> </a:t>
            </a:r>
          </a:p>
          <a:p>
            <a:r>
              <a:rPr lang="en-US" sz="1000" dirty="0"/>
              <a:t>Debbie Theobald, President </a:t>
            </a:r>
          </a:p>
          <a:p>
            <a:r>
              <a:rPr lang="en-US" sz="1000" i="1" dirty="0"/>
              <a:t>Needs: </a:t>
            </a:r>
          </a:p>
          <a:p>
            <a:pPr marL="228600" indent="-228600">
              <a:buAutoNum type="arabicPeriod"/>
            </a:pPr>
            <a:r>
              <a:rPr lang="en-US" sz="1000" dirty="0"/>
              <a:t>Global distribution channel </a:t>
            </a:r>
          </a:p>
          <a:p>
            <a:pPr marL="228600" indent="-228600">
              <a:buAutoNum type="arabicPeriod"/>
            </a:pPr>
            <a:r>
              <a:rPr lang="en-US" sz="1000" dirty="0"/>
              <a:t>Software programming support </a:t>
            </a:r>
          </a:p>
          <a:p>
            <a:pPr marL="228600" indent="-228600">
              <a:buAutoNum type="arabicPeriod"/>
            </a:pPr>
            <a:r>
              <a:rPr lang="en-US" sz="1000" dirty="0"/>
              <a:t>Connection with demand side </a:t>
            </a:r>
          </a:p>
          <a:p>
            <a:pPr marL="228600" indent="-228600">
              <a:buAutoNum type="arabicPeriod"/>
            </a:pPr>
            <a:r>
              <a:rPr lang="en-US" sz="1000" dirty="0"/>
              <a:t>Part sourcing: pressure sensors, DC motors, sheet metals, </a:t>
            </a:r>
            <a:r>
              <a:rPr lang="en-US" sz="1000" dirty="0" err="1"/>
              <a:t>etc</a:t>
            </a:r>
            <a:r>
              <a:rPr lang="en-US" sz="1000" dirty="0"/>
              <a:t> </a:t>
            </a:r>
          </a:p>
          <a:p>
            <a:pPr marL="228600" indent="-228600">
              <a:buAutoNum type="arabicPeriod"/>
            </a:pPr>
            <a:r>
              <a:rPr lang="en-US" sz="1000" dirty="0"/>
              <a:t>Drive down </a:t>
            </a:r>
            <a:r>
              <a:rPr lang="en-US" sz="1000" dirty="0" err="1"/>
              <a:t>Mfg</a:t>
            </a:r>
            <a:r>
              <a:rPr lang="en-US" sz="1000" dirty="0"/>
              <a:t> cost 6, Testing, mass producing, </a:t>
            </a:r>
            <a:r>
              <a:rPr lang="en-US" sz="1000" dirty="0" err="1"/>
              <a:t>etc</a:t>
            </a:r>
            <a:endParaRPr lang="en-US" sz="1000" dirty="0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F8D9E173-46F5-4D75-8F87-9FF4A6D897C9}"/>
              </a:ext>
            </a:extLst>
          </p:cNvPr>
          <p:cNvSpPr/>
          <p:nvPr/>
        </p:nvSpPr>
        <p:spPr>
          <a:xfrm>
            <a:off x="2292011" y="4227707"/>
            <a:ext cx="2349579" cy="240701"/>
          </a:xfrm>
          <a:prstGeom prst="round2Diag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err="1"/>
              <a:t>Newlab</a:t>
            </a:r>
            <a:r>
              <a:rPr lang="en-US" sz="1000" b="1" dirty="0"/>
              <a:t> (NYC)</a:t>
            </a:r>
            <a:r>
              <a:rPr lang="en-US" sz="1000" dirty="0"/>
              <a:t> Scott Cohen, CEO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9323DF3-75A7-448F-81BA-CC5613B6B9B8}"/>
              </a:ext>
            </a:extLst>
          </p:cNvPr>
          <p:cNvSpPr/>
          <p:nvPr/>
        </p:nvSpPr>
        <p:spPr>
          <a:xfrm>
            <a:off x="4756771" y="749957"/>
            <a:ext cx="3193870" cy="1962268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err="1"/>
              <a:t>Ventiv</a:t>
            </a:r>
            <a:r>
              <a:rPr lang="en-US" sz="1000" b="1" dirty="0"/>
              <a:t> Product Features </a:t>
            </a:r>
            <a:r>
              <a:rPr lang="zh-CN" altLang="en-US" sz="1000" b="1" dirty="0"/>
              <a:t>產品特色 </a:t>
            </a:r>
            <a:endParaRPr lang="en-US" altLang="zh-CN" sz="1000" b="1" dirty="0"/>
          </a:p>
          <a:p>
            <a:pPr marL="171450" indent="-171450">
              <a:buFontTx/>
              <a:buChar char="-"/>
            </a:pPr>
            <a:r>
              <a:rPr lang="en-US" sz="1000" b="1" dirty="0"/>
              <a:t>EUA application submitted, approving in a few days </a:t>
            </a:r>
          </a:p>
          <a:p>
            <a:pPr marL="171450" indent="-171450">
              <a:buFontTx/>
              <a:buChar char="-"/>
            </a:pPr>
            <a:r>
              <a:rPr lang="en-US" sz="1000" b="1" dirty="0"/>
              <a:t>Willing to share BOM and Print </a:t>
            </a:r>
          </a:p>
          <a:p>
            <a:pPr marL="228600" indent="-228600">
              <a:buAutoNum type="alphaUcPeriod"/>
            </a:pPr>
            <a:r>
              <a:rPr lang="en-US" sz="1000" dirty="0"/>
              <a:t>Calibrate to multiple brand of manual ventilator bags </a:t>
            </a:r>
          </a:p>
          <a:p>
            <a:pPr marL="228600" indent="-228600">
              <a:buAutoNum type="alphaUcPeriod"/>
            </a:pPr>
            <a:r>
              <a:rPr lang="en-US" sz="1000" dirty="0"/>
              <a:t>Safety alarms for loss of pressure, disconnection, and mechanism malfunction </a:t>
            </a:r>
          </a:p>
          <a:p>
            <a:pPr marL="228600" indent="-228600">
              <a:buAutoNum type="alphaUcPeriod"/>
            </a:pPr>
            <a:r>
              <a:rPr lang="en-US" sz="1000" dirty="0"/>
              <a:t>Track use and events to patient </a:t>
            </a:r>
          </a:p>
          <a:p>
            <a:pPr marL="228600" indent="-228600">
              <a:buAutoNum type="alphaUcPeriod"/>
            </a:pPr>
            <a:r>
              <a:rPr lang="en-US" sz="1000" dirty="0"/>
              <a:t>Easy release of bag for manual ventilation control E. Backup power to </a:t>
            </a:r>
            <a:r>
              <a:rPr lang="en-US" sz="1000" dirty="0" err="1"/>
              <a:t>provent</a:t>
            </a:r>
            <a:r>
              <a:rPr lang="en-US" sz="1000" dirty="0"/>
              <a:t> on-premise power failure</a:t>
            </a:r>
            <a:endParaRPr lang="en-US" altLang="zh-CN" sz="1000" dirty="0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CD62B737-9F23-49A3-B02A-D787E5BE91D4}"/>
              </a:ext>
            </a:extLst>
          </p:cNvPr>
          <p:cNvSpPr/>
          <p:nvPr/>
        </p:nvSpPr>
        <p:spPr>
          <a:xfrm>
            <a:off x="8065822" y="757603"/>
            <a:ext cx="1855746" cy="1962267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/>
              <a:t>Plans </a:t>
            </a:r>
            <a:r>
              <a:rPr lang="zh-CN" altLang="en-US" sz="1000" b="1" dirty="0"/>
              <a:t>計劃 </a:t>
            </a:r>
            <a:endParaRPr lang="en-US" altLang="zh-CN" sz="1000" b="1" dirty="0"/>
          </a:p>
          <a:p>
            <a:r>
              <a:rPr lang="en-US" sz="1000" b="1" dirty="0"/>
              <a:t>Stage 1: </a:t>
            </a:r>
            <a:r>
              <a:rPr lang="en-US" sz="1000" dirty="0"/>
              <a:t>Build 100 units with support of local workshops, done in a few weeks </a:t>
            </a:r>
          </a:p>
          <a:p>
            <a:r>
              <a:rPr lang="en-US" sz="1000" b="1" dirty="0"/>
              <a:t>Stage 2: </a:t>
            </a:r>
            <a:r>
              <a:rPr lang="en-US" sz="1000" dirty="0"/>
              <a:t>Build 1000 units </a:t>
            </a: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DE83A7C8-8EE2-40EE-A2E4-24104641712D}"/>
              </a:ext>
            </a:extLst>
          </p:cNvPr>
          <p:cNvSpPr/>
          <p:nvPr/>
        </p:nvSpPr>
        <p:spPr>
          <a:xfrm>
            <a:off x="10036749" y="749957"/>
            <a:ext cx="1855746" cy="1969913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/>
              <a:t>Foxconn Stage 1 Help</a:t>
            </a:r>
          </a:p>
          <a:p>
            <a:pPr marL="228600" indent="-228600">
              <a:buAutoNum type="arabicPeriod"/>
            </a:pPr>
            <a:r>
              <a:rPr lang="en-US" sz="1000" dirty="0"/>
              <a:t>Help Sourcing digital pressure sensors and alternatives </a:t>
            </a:r>
          </a:p>
          <a:p>
            <a:pPr marL="228600" indent="-228600">
              <a:buAutoNum type="arabicPeriod"/>
            </a:pPr>
            <a:r>
              <a:rPr lang="en-US" sz="1000" dirty="0"/>
              <a:t>Help sourcing DC motors </a:t>
            </a:r>
          </a:p>
          <a:p>
            <a:pPr marL="228600" indent="-228600">
              <a:buAutoNum type="arabicPeriod"/>
            </a:pPr>
            <a:r>
              <a:rPr lang="en-US" sz="1000" dirty="0"/>
              <a:t>Help sourcing Electronic boards</a:t>
            </a:r>
          </a:p>
          <a:p>
            <a:pPr marL="228600" indent="-228600">
              <a:buAutoNum type="arabicPeriod"/>
            </a:pPr>
            <a:r>
              <a:rPr lang="en-US" sz="1000" dirty="0"/>
              <a:t>Provide sheet metals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A92D8-E3F5-4875-91A7-B0E96AC2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764" y="4584747"/>
            <a:ext cx="2027886" cy="1515650"/>
          </a:xfrm>
          <a:prstGeom prst="rect">
            <a:avLst/>
          </a:prstGeom>
        </p:spPr>
      </p:pic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3CC7C476-C094-4765-B457-CD8D97DD3FA2}"/>
              </a:ext>
            </a:extLst>
          </p:cNvPr>
          <p:cNvSpPr/>
          <p:nvPr/>
        </p:nvSpPr>
        <p:spPr>
          <a:xfrm>
            <a:off x="4756771" y="4230478"/>
            <a:ext cx="3193870" cy="1929384"/>
          </a:xfrm>
          <a:prstGeom prst="round2Diag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err="1"/>
              <a:t>Newlab</a:t>
            </a:r>
            <a:r>
              <a:rPr lang="en-US" sz="1000" b="1" dirty="0"/>
              <a:t> Product Features </a:t>
            </a:r>
            <a:r>
              <a:rPr lang="zh-CN" altLang="en-US" sz="1000" b="1" dirty="0"/>
              <a:t>產品特色</a:t>
            </a:r>
            <a:endParaRPr lang="en-US" altLang="zh-CN" sz="1000" b="1" dirty="0"/>
          </a:p>
          <a:p>
            <a:pPr marL="171450" indent="-171450">
              <a:buFontTx/>
              <a:buChar char="-"/>
            </a:pPr>
            <a:r>
              <a:rPr lang="en-US" sz="1000" b="1" dirty="0">
                <a:solidFill>
                  <a:srgbClr val="FFFF00"/>
                </a:solidFill>
              </a:rPr>
              <a:t>Still under development following FDA Emergency Use Resuscitator System Design Guidance</a:t>
            </a:r>
          </a:p>
          <a:p>
            <a:pPr marL="228600" indent="-228600">
              <a:buAutoNum type="alphaUcPeriod"/>
            </a:pPr>
            <a:r>
              <a:rPr lang="en-US" sz="1000" dirty="0"/>
              <a:t>List of alarms and alarm snooze button</a:t>
            </a:r>
          </a:p>
          <a:p>
            <a:pPr marL="228600" indent="-228600">
              <a:buAutoNum type="alphaUcPeriod"/>
            </a:pPr>
            <a:r>
              <a:rPr lang="en-US" sz="1000" dirty="0"/>
              <a:t>An uninterruptible power supply (UPS) with a runtime up to 30 minutes(Under development) </a:t>
            </a:r>
          </a:p>
          <a:p>
            <a:pPr marL="228600" indent="-228600">
              <a:buAutoNum type="alphaUcPeriod"/>
            </a:pPr>
            <a:r>
              <a:rPr lang="en-US" sz="1000" dirty="0"/>
              <a:t>Quickly become familiar without any difficulty</a:t>
            </a:r>
          </a:p>
          <a:p>
            <a:pPr marL="228600" indent="-228600">
              <a:buAutoNum type="alphaUcPeriod"/>
            </a:pPr>
            <a:r>
              <a:rPr lang="en-US" sz="1000" dirty="0"/>
              <a:t>Once stable, can be used by a clinician not skilled in respiratory management</a:t>
            </a:r>
          </a:p>
          <a:p>
            <a:pPr marL="228600" indent="-228600">
              <a:buAutoNum type="alphaUcPeriod"/>
            </a:pPr>
            <a:r>
              <a:rPr lang="en-US" sz="1000" dirty="0"/>
              <a:t>Easy release of bag for manual ventilation control F. Alarm messages update after each breath cycle</a:t>
            </a:r>
            <a:endParaRPr lang="en-US" altLang="zh-CN" sz="1000" dirty="0"/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A69AE877-D1D8-4617-BEA0-8390B5F0CFCE}"/>
              </a:ext>
            </a:extLst>
          </p:cNvPr>
          <p:cNvSpPr/>
          <p:nvPr/>
        </p:nvSpPr>
        <p:spPr>
          <a:xfrm>
            <a:off x="8065822" y="4197595"/>
            <a:ext cx="1855746" cy="1962267"/>
          </a:xfrm>
          <a:prstGeom prst="round2Diag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/>
              <a:t>Plans </a:t>
            </a:r>
            <a:r>
              <a:rPr lang="zh-CN" altLang="en-US" sz="1000" b="1" dirty="0"/>
              <a:t>計劃 </a:t>
            </a:r>
            <a:endParaRPr lang="en-US" altLang="zh-CN" sz="1000" b="1" dirty="0"/>
          </a:p>
          <a:p>
            <a:r>
              <a:rPr lang="en-US" sz="1000" b="1" dirty="0"/>
              <a:t>N/A</a:t>
            </a:r>
            <a:endParaRPr lang="en-US" sz="1000" dirty="0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0EE0DCBD-5E61-46D0-95D2-3E07D06EBD0A}"/>
              </a:ext>
            </a:extLst>
          </p:cNvPr>
          <p:cNvSpPr/>
          <p:nvPr/>
        </p:nvSpPr>
        <p:spPr>
          <a:xfrm>
            <a:off x="10036749" y="4189949"/>
            <a:ext cx="1855746" cy="1969913"/>
          </a:xfrm>
          <a:prstGeom prst="round2Diag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/>
              <a:t>Foxconn Stage 1 Help</a:t>
            </a:r>
          </a:p>
          <a:p>
            <a:r>
              <a:rPr lang="en-US" sz="1000" dirty="0"/>
              <a:t>N/A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A364B2-22AD-4674-952C-2D455C7464F9}"/>
              </a:ext>
            </a:extLst>
          </p:cNvPr>
          <p:cNvCxnSpPr>
            <a:cxnSpLocks/>
          </p:cNvCxnSpPr>
          <p:nvPr/>
        </p:nvCxnSpPr>
        <p:spPr>
          <a:xfrm>
            <a:off x="1008580" y="1727267"/>
            <a:ext cx="1283431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280658-EEA6-4E4C-94CB-E3B5D82F9C40}"/>
              </a:ext>
            </a:extLst>
          </p:cNvPr>
          <p:cNvCxnSpPr>
            <a:cxnSpLocks/>
          </p:cNvCxnSpPr>
          <p:nvPr/>
        </p:nvCxnSpPr>
        <p:spPr>
          <a:xfrm flipV="1">
            <a:off x="1008581" y="1734914"/>
            <a:ext cx="0" cy="92224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DA65A2-AC5A-4AB3-9E81-86F391FB4580}"/>
              </a:ext>
            </a:extLst>
          </p:cNvPr>
          <p:cNvCxnSpPr>
            <a:cxnSpLocks/>
          </p:cNvCxnSpPr>
          <p:nvPr/>
        </p:nvCxnSpPr>
        <p:spPr>
          <a:xfrm>
            <a:off x="1017460" y="4982144"/>
            <a:ext cx="1283431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9D7796-3E19-4A0E-99A6-758B751CD258}"/>
              </a:ext>
            </a:extLst>
          </p:cNvPr>
          <p:cNvCxnSpPr>
            <a:cxnSpLocks/>
          </p:cNvCxnSpPr>
          <p:nvPr/>
        </p:nvCxnSpPr>
        <p:spPr>
          <a:xfrm flipH="1" flipV="1">
            <a:off x="1017461" y="3997187"/>
            <a:ext cx="1" cy="9714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C5C3E09-F3BA-4022-ACD6-3DF9D7345330}"/>
              </a:ext>
            </a:extLst>
          </p:cNvPr>
          <p:cNvSpPr txBox="1"/>
          <p:nvPr/>
        </p:nvSpPr>
        <p:spPr>
          <a:xfrm>
            <a:off x="2996418" y="139143"/>
            <a:ext cx="557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Foxconn MIT E-Vent Project</a:t>
            </a:r>
            <a:endParaRPr lang="zh-CN" alt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C765F2-F6CC-44A5-BA19-E15EB9046261}"/>
              </a:ext>
            </a:extLst>
          </p:cNvPr>
          <p:cNvSpPr txBox="1"/>
          <p:nvPr/>
        </p:nvSpPr>
        <p:spPr>
          <a:xfrm>
            <a:off x="9242474" y="139143"/>
            <a:ext cx="222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Version 20200411A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311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193C-44B1-48AF-AD8B-0B2247F3E44A}"/>
              </a:ext>
            </a:extLst>
          </p:cNvPr>
          <p:cNvSpPr txBox="1"/>
          <p:nvPr/>
        </p:nvSpPr>
        <p:spPr>
          <a:xfrm>
            <a:off x="438229" y="643205"/>
            <a:ext cx="426155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Ventiv</a:t>
            </a:r>
            <a:r>
              <a:rPr lang="en-US" sz="28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(</a:t>
            </a:r>
            <a:r>
              <a:rPr lang="en-US" sz="2800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Vecna</a:t>
            </a:r>
            <a:r>
              <a:rPr lang="en-US" sz="28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and MIT)</a:t>
            </a:r>
            <a:r>
              <a:rPr lang="en-US" sz="28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 -</a:t>
            </a:r>
            <a:r>
              <a:rPr lang="en-US" sz="28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Automated Manual Resuscitator Compressor</a:t>
            </a:r>
            <a:r>
              <a:rPr lang="en-US" sz="28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 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4545E9E-0B0B-4F3D-AAD1-FB955E62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63" y="2742678"/>
            <a:ext cx="4426886" cy="3007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C774A8-7574-4D1A-8B34-6CFF62D3B111}"/>
              </a:ext>
            </a:extLst>
          </p:cNvPr>
          <p:cNvSpPr txBox="1"/>
          <p:nvPr/>
        </p:nvSpPr>
        <p:spPr>
          <a:xfrm>
            <a:off x="5176911" y="210026"/>
            <a:ext cx="6659526" cy="66479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EUA application submitted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4/10/2020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？）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approv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upcoming, date?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Willing to share BOM and Print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in conjunction with a manual resuscitator bag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Calibrate to multiple brand of manual ventilator bags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Easy release of bag for manual ventilation control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Visual display of Pressure Measurement (cmH2O)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Loss of pressure, disconnection and mechanism malfunction alarm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compressed gas tank required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12-V battery power compatible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Track use and events to patient for data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Backup power to prevent power failure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EEA5-E407-42FA-A7BF-021F514AC54A}"/>
              </a:ext>
            </a:extLst>
          </p:cNvPr>
          <p:cNvSpPr/>
          <p:nvPr/>
        </p:nvSpPr>
        <p:spPr>
          <a:xfrm>
            <a:off x="9694713" y="6645686"/>
            <a:ext cx="24972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https://vecnahealthcare.com/ventiv/</a:t>
            </a:r>
          </a:p>
        </p:txBody>
      </p:sp>
    </p:spTree>
    <p:extLst>
      <p:ext uri="{BB962C8B-B14F-4D97-AF65-F5344CB8AC3E}">
        <p14:creationId xmlns:p14="http://schemas.microsoft.com/office/powerpoint/2010/main" val="187782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193C-44B1-48AF-AD8B-0B2247F3E44A}"/>
              </a:ext>
            </a:extLst>
          </p:cNvPr>
          <p:cNvSpPr txBox="1"/>
          <p:nvPr/>
        </p:nvSpPr>
        <p:spPr>
          <a:xfrm>
            <a:off x="-3908" y="-3908"/>
            <a:ext cx="704166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NewLab</a:t>
            </a:r>
            <a:r>
              <a:rPr lang="en-US" sz="28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 - MIT</a:t>
            </a:r>
            <a:r>
              <a:rPr lang="en-US" sz="28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Emergency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Ventilator 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(E-Vent)</a:t>
            </a:r>
            <a:endParaRPr lang="en-US" sz="28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94D88-7266-46E1-BDD7-AB815C4BC5AB}"/>
              </a:ext>
            </a:extLst>
          </p:cNvPr>
          <p:cNvSpPr txBox="1"/>
          <p:nvPr/>
        </p:nvSpPr>
        <p:spPr>
          <a:xfrm>
            <a:off x="6845319" y="324304"/>
            <a:ext cx="5163868" cy="6194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Still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the testing procedure and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 development following FDA Emergency Use Resuscitator Sys. Design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Guid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 source, E-vent team releases functionality, design, control strategy and testing result.</a:t>
            </a:r>
          </a:p>
          <a:p>
            <a:pPr marL="57150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Alarm conditions checks for each cycle and has Alarm snooze function</a:t>
            </a:r>
          </a:p>
          <a:p>
            <a:pPr marL="57150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Once stable, can be left in the care of a clinician </a:t>
            </a:r>
          </a:p>
          <a:p>
            <a:pPr marL="57150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12-V battery power compatible</a:t>
            </a:r>
            <a:endParaRPr lang="en-US" sz="2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57150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(UPS) with a runtime up to 30 minutes (Under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devel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.) </a:t>
            </a:r>
          </a:p>
        </p:txBody>
      </p:sp>
      <p:pic>
        <p:nvPicPr>
          <p:cNvPr id="3" name="Picture 3" descr="A picture containing indoor, table, sitting, blue&#10;&#10;Description generated with very high confidence">
            <a:extLst>
              <a:ext uri="{FF2B5EF4-FFF2-40B4-BE49-F238E27FC236}">
                <a16:creationId xmlns:a16="http://schemas.microsoft.com/office/drawing/2014/main" id="{D3587B6F-96CD-4891-96FF-7FA76408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41" y="1432078"/>
            <a:ext cx="3220576" cy="2067576"/>
          </a:xfrm>
          <a:prstGeom prst="rect">
            <a:avLst/>
          </a:prstGeom>
        </p:spPr>
      </p:pic>
      <p:pic>
        <p:nvPicPr>
          <p:cNvPr id="6" name="Picture 7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E171096E-562B-4911-AC64-AA0F4063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22" y="4310369"/>
            <a:ext cx="3008979" cy="1738739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B8DFE05-CF44-4BF8-856F-A6050FFA629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3" y="3981533"/>
            <a:ext cx="3362246" cy="20675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12E202-4D19-4170-B7AD-423DFCDBE746}"/>
              </a:ext>
            </a:extLst>
          </p:cNvPr>
          <p:cNvSpPr txBox="1"/>
          <p:nvPr/>
        </p:nvSpPr>
        <p:spPr>
          <a:xfrm>
            <a:off x="4518954" y="2050297"/>
            <a:ext cx="613083" cy="3172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7B6937-A009-4C6C-85B8-97336E807FA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91" y="1292217"/>
            <a:ext cx="3275092" cy="23379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A019FD5-6CEC-4D27-8A8E-F8679FFA0AA9}"/>
              </a:ext>
            </a:extLst>
          </p:cNvPr>
          <p:cNvSpPr/>
          <p:nvPr/>
        </p:nvSpPr>
        <p:spPr>
          <a:xfrm>
            <a:off x="9371353" y="6641972"/>
            <a:ext cx="2940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https://e-vent.mit.edu/controls/operation/ 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5937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hlinkClick r:id="rId2"/>
            <a:extLst>
              <a:ext uri="{FF2B5EF4-FFF2-40B4-BE49-F238E27FC236}">
                <a16:creationId xmlns:a16="http://schemas.microsoft.com/office/drawing/2014/main" id="{9CF1D9DA-C121-436C-929A-E8673A76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2" y="4657754"/>
            <a:ext cx="2543908" cy="190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34759283-6F3B-4CF5-94BC-0F30B555345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19" y="1932357"/>
            <a:ext cx="3266074" cy="21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8C73E66-D352-406F-90F2-65364B7F358F}"/>
              </a:ext>
            </a:extLst>
          </p:cNvPr>
          <p:cNvSpPr/>
          <p:nvPr/>
        </p:nvSpPr>
        <p:spPr>
          <a:xfrm>
            <a:off x="5927187" y="638265"/>
            <a:ext cx="58615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Bag valve mask. Part 1 is the flexible mask to seal over the patients face, part 2 has a filter and valve to prevent backflow into the bag (prevents patient deprivation and bag contamination) and part 3 is the soft bag element which is squeezed to expel air to the patient.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 of the manual resuscitator force-feeds air or oxygen into the lungs in order to inflate them under pressure, thus constituting a means to manually provide 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6" tooltip="Positive-pressure ventilation"/>
              </a:rPr>
              <a:t>positive-pressure ventilation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 It is used by professional rescuers in preference to 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7" tooltip="Mouth-to-mouth ventilation"/>
              </a:rPr>
              <a:t>mouth-to-mouth ventilation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either directly or through an adjunct such as a 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8" tooltip="Pocket mask"/>
              </a:rPr>
              <a:t>pocket mask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zh-CN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FAED74-EF19-44FF-9000-113D0EECE85C}"/>
              </a:ext>
            </a:extLst>
          </p:cNvPr>
          <p:cNvSpPr/>
          <p:nvPr/>
        </p:nvSpPr>
        <p:spPr>
          <a:xfrm>
            <a:off x="0" y="29231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kern="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1" u="sng" kern="0" dirty="0">
                <a:latin typeface="Arial" panose="020B0604020202020204" pitchFamily="34" charset="0"/>
                <a:cs typeface="Arial" panose="020B0604020202020204" pitchFamily="34" charset="0"/>
              </a:rPr>
              <a:t>BVM (Bag Valve Mask) Resuscitator</a:t>
            </a:r>
            <a:endParaRPr lang="zh-CN" altLang="zh-CN" sz="2800" b="1" u="sng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788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F473D5-F7B5-4D0D-9535-81B4770BF1D3}"/>
              </a:ext>
            </a:extLst>
          </p:cNvPr>
          <p:cNvSpPr/>
          <p:nvPr/>
        </p:nvSpPr>
        <p:spPr>
          <a:xfrm>
            <a:off x="6738424" y="243512"/>
            <a:ext cx="508107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When using a manual resuscitator, as with other methods of </a:t>
            </a:r>
            <a:r>
              <a:rPr lang="en-US" altLang="zh-CN" sz="2400" dirty="0">
                <a:latin typeface="Arial" panose="020B0604020202020204" pitchFamily="34" charset="0"/>
              </a:rPr>
              <a:t>positive-pressure ventilation, t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he lungs are force-inflated with pressurized air or oxygen. </a:t>
            </a:r>
            <a:r>
              <a:rPr lang="en-US" altLang="zh-CN" sz="2400" b="1" u="sng" dirty="0">
                <a:solidFill>
                  <a:srgbClr val="222222"/>
                </a:solidFill>
                <a:latin typeface="Arial" panose="020B0604020202020204" pitchFamily="34" charset="0"/>
              </a:rPr>
              <a:t>Potential</a:t>
            </a:r>
            <a:r>
              <a:rPr lang="en-US" altLang="zh-CN" sz="2400" u="sng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u="sng" dirty="0">
                <a:solidFill>
                  <a:srgbClr val="222222"/>
                </a:solidFill>
                <a:latin typeface="Arial" panose="020B0604020202020204" pitchFamily="34" charset="0"/>
              </a:rPr>
              <a:t>Complications</a:t>
            </a:r>
            <a:r>
              <a:rPr lang="en-US" altLang="zh-CN" sz="2400" u="sng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are related to over-inflating or over-pressurizing the patient, which can cause:</a:t>
            </a:r>
          </a:p>
          <a:p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7200" indent="-457200">
              <a:buAutoNum type="arabicParenBoth"/>
            </a:pP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air to inflate the stomach (called gastric insufflation); </a:t>
            </a:r>
          </a:p>
          <a:p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(2) lung injury from over-stretching (called </a:t>
            </a:r>
            <a:r>
              <a:rPr lang="en-US" altLang="zh-CN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volutrauma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); or </a:t>
            </a:r>
          </a:p>
          <a:p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(3) lung injury from over-pressurization (called barotrauma).</a:t>
            </a:r>
            <a:endParaRPr lang="zh-CN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D2EED3-B410-417F-B9B9-49FE7DD85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20" y="0"/>
            <a:ext cx="6438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3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B7639-90F4-4C76-9714-423B1886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07" y="2363301"/>
            <a:ext cx="3798984" cy="25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8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5B91-A737-4081-802A-C480B582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Simple It Could 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2674-81F1-4079-896A-FD50E0C4A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16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object, kitchen, table&#10;&#10;Description automatically generated">
            <a:extLst>
              <a:ext uri="{FF2B5EF4-FFF2-40B4-BE49-F238E27FC236}">
                <a16:creationId xmlns:a16="http://schemas.microsoft.com/office/drawing/2014/main" id="{695A52A5-3732-4E56-9D0D-174A1153C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8"/>
          <a:stretch/>
        </p:blipFill>
        <p:spPr>
          <a:xfrm>
            <a:off x="0" y="0"/>
            <a:ext cx="12192000" cy="6331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2AAE1-F469-40AA-B5E4-BBFD3D58DF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252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EAE04B83-545A-4CB7-A476-C60F8DEE25B3}"/>
              </a:ext>
            </a:extLst>
          </p:cNvPr>
          <p:cNvSpPr/>
          <p:nvPr/>
        </p:nvSpPr>
        <p:spPr>
          <a:xfrm>
            <a:off x="1" y="2951075"/>
            <a:ext cx="12192000" cy="707886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000" b="1" dirty="0" err="1">
                <a:solidFill>
                  <a:schemeClr val="bg1"/>
                </a:solidFill>
                <a:effectLst>
                  <a:reflection blurRad="190500" stA="95000" endPos="55000" dist="12700" dir="5400000" sy="-100000" algn="bl" rotWithShape="0"/>
                </a:effectLst>
                <a:latin typeface="Arial Black"/>
                <a:ea typeface="Noto Sans S Chinese Black"/>
                <a:cs typeface="Arial"/>
              </a:rPr>
              <a:t>iAI’s</a:t>
            </a:r>
            <a:r>
              <a:rPr lang="en-US" altLang="zh-CN" sz="4000" b="1" dirty="0">
                <a:solidFill>
                  <a:schemeClr val="bg1"/>
                </a:solidFill>
                <a:effectLst>
                  <a:reflection blurRad="190500" stA="95000" endPos="55000" dist="12700" dir="5400000" sy="-100000" algn="bl" rotWithShape="0"/>
                </a:effectLst>
                <a:latin typeface="Arial Black"/>
                <a:ea typeface="Noto Sans S Chinese Black"/>
                <a:cs typeface="Arial"/>
              </a:rPr>
              <a:t> Open-Source Ventilator</a:t>
            </a:r>
          </a:p>
        </p:txBody>
      </p:sp>
    </p:spTree>
    <p:extLst>
      <p:ext uri="{BB962C8B-B14F-4D97-AF65-F5344CB8AC3E}">
        <p14:creationId xmlns:p14="http://schemas.microsoft.com/office/powerpoint/2010/main" val="360788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02B1-08DD-4FBD-A1E5-E4765E2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94212-15C1-410E-8F60-5EDCDDE97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Contribute to the society</a:t>
            </a:r>
          </a:p>
          <a:p>
            <a:r>
              <a:rPr lang="en-US" dirty="0"/>
              <a:t>Show our capability</a:t>
            </a:r>
          </a:p>
          <a:p>
            <a:r>
              <a:rPr lang="en-US" dirty="0"/>
              <a:t>Build up the platform for future AI functions</a:t>
            </a:r>
          </a:p>
          <a:p>
            <a:r>
              <a:rPr lang="en-US" dirty="0"/>
              <a:t>Open-source hardware/software is the trend</a:t>
            </a:r>
          </a:p>
          <a:p>
            <a:r>
              <a:rPr lang="en-US" dirty="0"/>
              <a:t>Potential business</a:t>
            </a:r>
          </a:p>
        </p:txBody>
      </p:sp>
    </p:spTree>
    <p:extLst>
      <p:ext uri="{BB962C8B-B14F-4D97-AF65-F5344CB8AC3E}">
        <p14:creationId xmlns:p14="http://schemas.microsoft.com/office/powerpoint/2010/main" val="237586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3008-9A80-4D57-845C-6952F27A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9A0D-BF9A-4190-B5C6-F8F03584A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Low-cost</a:t>
            </a:r>
          </a:p>
          <a:p>
            <a:r>
              <a:rPr lang="en-US" dirty="0"/>
              <a:t>Standard parts should be accessible without quoting</a:t>
            </a:r>
          </a:p>
          <a:p>
            <a:r>
              <a:rPr lang="en-US" dirty="0"/>
              <a:t>Customized parts should be printable by a 3D printer</a:t>
            </a:r>
          </a:p>
          <a:p>
            <a:r>
              <a:rPr lang="en-US" dirty="0"/>
              <a:t>Easy to assemble</a:t>
            </a:r>
          </a:p>
          <a:p>
            <a:r>
              <a:rPr lang="en-US" dirty="0"/>
              <a:t>A 2020 design</a:t>
            </a:r>
          </a:p>
        </p:txBody>
      </p:sp>
    </p:spTree>
    <p:extLst>
      <p:ext uri="{BB962C8B-B14F-4D97-AF65-F5344CB8AC3E}">
        <p14:creationId xmlns:p14="http://schemas.microsoft.com/office/powerpoint/2010/main" val="9275705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Foxcon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Foxconn" id="{BB7294BF-6397-4268-8E13-894CB08FFBE7}" vid="{21AA725F-9840-473A-8987-241B353BF5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ThemeFoxconn</Template>
  <TotalTime>8032</TotalTime>
  <Words>1237</Words>
  <Application>Microsoft Office PowerPoint</Application>
  <PresentationFormat>Widescreen</PresentationFormat>
  <Paragraphs>344</Paragraphs>
  <Slides>47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Arial Black</vt:lpstr>
      <vt:lpstr>Arial Nova Light</vt:lpstr>
      <vt:lpstr>Calibri</vt:lpstr>
      <vt:lpstr>Helvetica</vt:lpstr>
      <vt:lpstr>Times New Roman</vt:lpstr>
      <vt:lpstr>ThemeFoxconn</vt:lpstr>
      <vt:lpstr>PowerPoint Presentation</vt:lpstr>
      <vt:lpstr>PowerPoint Presentation</vt:lpstr>
      <vt:lpstr>How a Ventilator Works</vt:lpstr>
      <vt:lpstr>PowerPoint Presentation</vt:lpstr>
      <vt:lpstr>PowerPoint Presentation</vt:lpstr>
      <vt:lpstr>How Simple It Could Be</vt:lpstr>
      <vt:lpstr>PowerPoint Presentation</vt:lpstr>
      <vt:lpstr>Why?</vt:lpstr>
      <vt:lpstr>Objectives</vt:lpstr>
      <vt:lpstr>Current Open-Source Solutions</vt:lpstr>
      <vt:lpstr>PowerPoint Presentation</vt:lpstr>
      <vt:lpstr>PowerPoint Presentation</vt:lpstr>
      <vt:lpstr>PowerPoint Presentation</vt:lpstr>
      <vt:lpstr>PowerPoint Presentation</vt:lpstr>
      <vt:lpstr>Air Flow Generator</vt:lpstr>
      <vt:lpstr>Prototype V1</vt:lpstr>
      <vt:lpstr>Prototype V1</vt:lpstr>
      <vt:lpstr>PowerPoint Presentation</vt:lpstr>
      <vt:lpstr>Test</vt:lpstr>
      <vt:lpstr>Test</vt:lpstr>
      <vt:lpstr>Test</vt:lpstr>
      <vt:lpstr>How the Air Flows</vt:lpstr>
      <vt:lpstr>Cost</vt:lpstr>
      <vt:lpstr>Cost</vt:lpstr>
      <vt:lpstr>PowerPoint Presentation</vt:lpstr>
      <vt:lpstr>PowerPoint Presentation</vt:lpstr>
      <vt:lpstr>An Open-Source Proportional Valve</vt:lpstr>
      <vt:lpstr>60mm EDF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Wenjin Tao</dc:creator>
  <cp:lastModifiedBy>Juntao Dong</cp:lastModifiedBy>
  <cp:revision>241</cp:revision>
  <dcterms:created xsi:type="dcterms:W3CDTF">2020-03-31T18:39:01Z</dcterms:created>
  <dcterms:modified xsi:type="dcterms:W3CDTF">2020-05-20T20:10:45Z</dcterms:modified>
</cp:coreProperties>
</file>